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629" r:id="rId3"/>
    <p:sldId id="666" r:id="rId4"/>
    <p:sldId id="634" r:id="rId5"/>
    <p:sldId id="635" r:id="rId6"/>
    <p:sldId id="636" r:id="rId7"/>
    <p:sldId id="638" r:id="rId8"/>
    <p:sldId id="656" r:id="rId9"/>
    <p:sldId id="640" r:id="rId10"/>
    <p:sldId id="659" r:id="rId11"/>
    <p:sldId id="660" r:id="rId12"/>
    <p:sldId id="668" r:id="rId13"/>
    <p:sldId id="632" r:id="rId14"/>
    <p:sldId id="642" r:id="rId15"/>
    <p:sldId id="643" r:id="rId16"/>
    <p:sldId id="633" r:id="rId17"/>
    <p:sldId id="645" r:id="rId18"/>
    <p:sldId id="673" r:id="rId19"/>
    <p:sldId id="282" r:id="rId20"/>
    <p:sldId id="469" r:id="rId21"/>
    <p:sldId id="646" r:id="rId22"/>
    <p:sldId id="647" r:id="rId23"/>
    <p:sldId id="672" r:id="rId24"/>
    <p:sldId id="658" r:id="rId25"/>
    <p:sldId id="651" r:id="rId26"/>
    <p:sldId id="670" r:id="rId27"/>
    <p:sldId id="669" r:id="rId28"/>
    <p:sldId id="671" r:id="rId29"/>
    <p:sldId id="676" r:id="rId30"/>
    <p:sldId id="279" r:id="rId31"/>
    <p:sldId id="548" r:id="rId32"/>
    <p:sldId id="537" r:id="rId33"/>
    <p:sldId id="547" r:id="rId34"/>
    <p:sldId id="281" r:id="rId35"/>
    <p:sldId id="549" r:id="rId36"/>
    <p:sldId id="538" r:id="rId37"/>
    <p:sldId id="283" r:id="rId38"/>
    <p:sldId id="558" r:id="rId39"/>
    <p:sldId id="559" r:id="rId40"/>
    <p:sldId id="259" r:id="rId41"/>
    <p:sldId id="368" r:id="rId42"/>
    <p:sldId id="574" r:id="rId43"/>
    <p:sldId id="260" r:id="rId44"/>
    <p:sldId id="266" r:id="rId45"/>
    <p:sldId id="261" r:id="rId46"/>
    <p:sldId id="267" r:id="rId47"/>
    <p:sldId id="268" r:id="rId48"/>
    <p:sldId id="678" r:id="rId49"/>
    <p:sldId id="679" r:id="rId50"/>
    <p:sldId id="269" r:id="rId51"/>
    <p:sldId id="270" r:id="rId52"/>
    <p:sldId id="263" r:id="rId53"/>
    <p:sldId id="680" r:id="rId54"/>
    <p:sldId id="293" r:id="rId55"/>
    <p:sldId id="294" r:id="rId56"/>
    <p:sldId id="295" r:id="rId57"/>
    <p:sldId id="653" r:id="rId58"/>
    <p:sldId id="655" r:id="rId59"/>
    <p:sldId id="681" r:id="rId60"/>
    <p:sldId id="649" r:id="rId61"/>
    <p:sldId id="682" r:id="rId62"/>
    <p:sldId id="684" r:id="rId63"/>
    <p:sldId id="685" r:id="rId64"/>
    <p:sldId id="683" r:id="rId65"/>
    <p:sldId id="650" r:id="rId66"/>
    <p:sldId id="65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75" d="100"/>
          <a:sy n="75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3FE3E-5BA4-43AA-B791-A0D86F8F7AE1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6BDC7-0655-4B13-B831-C648C68F8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0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/Documents/products/technotes/</a:t>
            </a:r>
            <a:r>
              <a:rPr lang="en-US" dirty="0" err="1"/>
              <a:t>technote_power_replicates.pdf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632BB-8912-C84A-8F28-CAEB28B0E3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5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www.biostars.org</a:t>
            </a:r>
            <a:r>
              <a:rPr lang="en-US" dirty="0"/>
              <a:t>/p/103122/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prep</a:t>
            </a:r>
          </a:p>
          <a:p>
            <a:r>
              <a:rPr lang="en-US" dirty="0" err="1"/>
              <a:t>Tophat</a:t>
            </a:r>
            <a:r>
              <a:rPr lang="en-US" dirty="0"/>
              <a:t> </a:t>
            </a:r>
          </a:p>
          <a:p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sequencing run generates reads that sample a genome randomly and independently. These reads are not distributed equally across an entire genome; some bases are covered by fewer reads, some by more reads than the average coverage.</a:t>
            </a:r>
          </a:p>
          <a:p>
            <a:r>
              <a:rPr lang="en-US" dirty="0"/>
              <a:t>https://www.h3abionet.org/component/attachments/download/286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3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genohub.com</a:t>
            </a:r>
            <a:r>
              <a:rPr lang="en-US" dirty="0"/>
              <a:t>/next-generation-sequencing-guide/#depth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genohub.com</a:t>
            </a:r>
            <a:r>
              <a:rPr lang="en-US" dirty="0"/>
              <a:t>/next-generation-sequencing-guide/#depth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genohub.com</a:t>
            </a:r>
            <a:r>
              <a:rPr lang="en-US" dirty="0"/>
              <a:t>/next-generation-sequencing-guide/#depth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F5B8-C0AF-7349-AC20-3D097BC8F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Can’t deduce with confidence that the transcripts are two-fold differentially expressed based on the distribution of observed counts.  Sequence deeper.</a:t>
            </a:r>
          </a:p>
          <a:p>
            <a:endParaRPr lang="en-US" altLang="en-US"/>
          </a:p>
          <a:p>
            <a:r>
              <a:rPr lang="en-US" altLang="en-US"/>
              <a:t>Poisson noise limits the ability to confidently detect differential expression with small values of read counts.</a:t>
            </a:r>
          </a:p>
          <a:p>
            <a:endParaRPr lang="en-US" altLang="en-US"/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58255" indent="-291636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66546" indent="-233309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33164" indent="-233309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99782" indent="-233309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998ECF3-D109-45EB-814B-4CB5A6A3B3F3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55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4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6B83-936B-4698-B16C-6095E685F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A875B-FAA6-4BE4-A20B-456B10F20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A24EA-3215-47C1-AE96-8EFC37E5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602FF-A835-4298-8E5C-EE116F67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389C-0448-4F12-A648-50C93D32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7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B3A6-8568-4D47-8605-2CF9D429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D9BC7-FBC3-465E-A454-4963DE0ED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9FF-09F2-4FF9-9917-98A65967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A4E8-0D3C-444A-8695-3308834D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DD56B-A4FE-4B3A-B6E1-FB88E771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FD325-2185-4AFC-9779-DAD8C909F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6F56-65F2-480E-A5E1-A5A5F9F86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31871-D5B8-4566-B139-440AD6DA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B75B-A55F-492A-A103-1160F46E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AA8D-82DE-4A5A-B575-9F100F5B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5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FDD4-697E-44A2-ADE2-D3CA9855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8DDD-AB8E-44CB-83E0-3378934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1620-89F5-4417-8D0D-D76E49CF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0546-AE95-4EE8-96B6-8C9CF149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106D-76B5-4D1C-BD85-183E400A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4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F206-7D8C-456F-81F3-E15CE442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242B-83F9-438E-9390-BA4F9D6D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9D65C-781A-4F6D-B4D2-44B44809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A05A-859A-4D40-81B0-54381089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CE65-7164-4E54-B8D7-9C2150B0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3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8326-9567-4368-9E1E-FE0F674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F5B9-4C7B-4407-853E-1E6805CE4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5086C-10D6-4FE1-A65F-C9F9EA5B4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D61D6-A941-45D2-99EB-B99B33D3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2CF83-75A3-4851-8C49-EEFD9598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A05B0-FA23-4A03-BB57-1A9CF6C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E0C1-63F2-41DC-B0AE-6E51B5EB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1D056-6B0E-4A9C-9046-38B5B413B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83D7-4191-43CF-81D6-57ED412E4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E5412-404E-4125-88AD-8891A7AA8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77FBF-590C-4AF8-8199-DAEEB203E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F8606-E5DC-40AF-BF91-23F6EFB9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BC7D8-3D77-4321-9E8F-9B6C935A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1DCEC-81C3-4EA3-B265-10D5686D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5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8592-D0E2-48CA-99F0-2E1FFBD0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C37FD-AAE0-4D00-B051-FC51A6E2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DB1EC-543A-47BC-A02F-6FCE2353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94B3D-DEDB-461B-8FBB-FE804615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5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41E30-DE7F-47CF-B44A-D71D3D8A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E507F-736C-40A2-BC96-F5118EF7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ED9ED-A1B7-4E1F-B489-140744CC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282-8019-45D1-AA9E-36B23EA5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1F19-4855-4F08-9186-543A4A9E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12C-D171-41D3-BD24-9E46575DF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1AB56-DEBD-420F-9D3A-0D9B1A1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8F83D-1893-4ED4-8D9A-4DB7001F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C4615-7332-41D5-A530-B0591426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4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518E-C5D9-48FA-A25F-83DB4946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319BE-710E-4665-92AD-BE31CEEA9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E09A5-2B76-4A13-805B-FD6C87D4D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1D043-8EA8-4FFD-A84F-6F468388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FC83-77B2-4E8D-A5B7-8A77A502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28E2C-E521-461B-8C57-1B14215A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8C48F-6F78-4A1D-A894-38B2DDE6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DB081-2B29-45D5-997B-ACD18D702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B44E4-DC93-4C0E-84DF-7FE3A9377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228D9-61AE-4FE6-80B0-E5E2DC51658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DBC40-3777-4776-9717-C95B2ED74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602C-C706-4992-867E-016A04B17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13E24-FD3A-4381-BD8F-F4A69D8D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-ctsicn.github.io/CBU/" TargetMode="External"/><Relationship Id="rId5" Type="http://schemas.openxmlformats.org/officeDocument/2006/relationships/hyperlink" Target="mailto:bioinformatics@childrensnational.org" TargetMode="Externa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h.umd.edu/department/epib/sample-size-and-power-calculations-microarray-studies" TargetMode="External"/><Relationship Id="rId2" Type="http://schemas.openxmlformats.org/officeDocument/2006/relationships/hyperlink" Target="https://sph.umd.edu/department/epib/sample-size-calculation-completely-randomized-treatment-control-design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bioconnector.virginia.edu/covcalc/" TargetMode="External"/><Relationship Id="rId2" Type="http://schemas.openxmlformats.org/officeDocument/2006/relationships/hyperlink" Target="http://core-genomics.blogspot.com/2016/05/how-many-reads-to-sequence-genome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zabelcavassim.wordpress.com/2015/03/09/rpkm-and-fpkm-normalization-units-of-expression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nature.com/news/statisticians-issue-warning-over-misuse-of-p-values-1.19503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lmalvez\Desktop\gettyimages-5480010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r="60178" b="1051"/>
          <a:stretch/>
        </p:blipFill>
        <p:spPr bwMode="auto">
          <a:xfrm>
            <a:off x="4085772" y="82573"/>
            <a:ext cx="4005943" cy="5956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lmalvez\Desktop\gettyimages-7137685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1" t="-12372" r="24592" b="12372"/>
          <a:stretch/>
        </p:blipFill>
        <p:spPr bwMode="auto">
          <a:xfrm>
            <a:off x="0" y="41904"/>
            <a:ext cx="4085772" cy="6019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6057" y="1938392"/>
            <a:ext cx="4005943" cy="4005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C1331-91B1-7646-8621-0F21BD5F8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48"/>
            <a:ext cx="12192000" cy="1886739"/>
          </a:xfrm>
          <a:solidFill>
            <a:srgbClr val="D5FFFA"/>
          </a:solidFill>
          <a:ln>
            <a:solidFill>
              <a:schemeClr val="tx1"/>
            </a:solidFill>
          </a:ln>
          <a:effectLst>
            <a:softEdge rad="63500"/>
          </a:effectLst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  <a:latin typeface="Museo 300" pitchFamily="50" charset="0"/>
              </a:rPr>
              <a:t>Transcriptomics : Microarrays and </a:t>
            </a:r>
            <a:r>
              <a:rPr lang="en-US" b="1" dirty="0" err="1">
                <a:solidFill>
                  <a:srgbClr val="C00000"/>
                </a:solidFill>
                <a:latin typeface="Museo 300" pitchFamily="50" charset="0"/>
              </a:rPr>
              <a:t>RNASeq</a:t>
            </a:r>
            <a:endParaRPr lang="en-US" b="1" dirty="0">
              <a:latin typeface="Museo 3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8C4BF-D7C5-5A4D-896F-46932CFFB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54382"/>
            <a:ext cx="4085772" cy="50361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Museo 300" pitchFamily="50" charset="0"/>
                <a:hlinkClick r:id="rId5"/>
              </a:rPr>
              <a:t>bioinformatics@childrensnational.org</a:t>
            </a:r>
            <a:endParaRPr lang="en-US" sz="1800" b="1" dirty="0">
              <a:latin typeface="Museo 300" pitchFamily="50" charset="0"/>
            </a:endParaRPr>
          </a:p>
          <a:p>
            <a:endParaRPr lang="en-US" sz="1800" b="1" dirty="0">
              <a:latin typeface="Museo 3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38677"/>
            <a:ext cx="3254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useo 300" pitchFamily="50" charset="0"/>
                <a:hlinkClick r:id="rId6"/>
              </a:rPr>
              <a:t>https://bi-ctsicn.github.io/CBU/</a:t>
            </a:r>
            <a:endParaRPr lang="en-US" b="1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62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>
            <a:cxnSpLocks/>
          </p:cNvCxnSpPr>
          <p:nvPr/>
        </p:nvCxnSpPr>
        <p:spPr>
          <a:xfrm>
            <a:off x="5296324" y="2431432"/>
            <a:ext cx="15997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>
            <a:cxnSpLocks/>
          </p:cNvCxnSpPr>
          <p:nvPr/>
        </p:nvCxnSpPr>
        <p:spPr>
          <a:xfrm flipV="1">
            <a:off x="5337214" y="5205892"/>
            <a:ext cx="1710055" cy="9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CCB374-C058-4217-BB3F-4FA7DC7671FF}"/>
              </a:ext>
            </a:extLst>
          </p:cNvPr>
          <p:cNvSpPr txBox="1"/>
          <p:nvPr/>
        </p:nvSpPr>
        <p:spPr>
          <a:xfrm>
            <a:off x="8430631" y="5897499"/>
            <a:ext cx="284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Library preparation Pipeline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0493C48-D5DA-4F71-B714-3FDF949E5ED3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</a:t>
            </a:r>
            <a:r>
              <a:rPr lang="en-US" dirty="0" err="1"/>
              <a:t>RNAseq</a:t>
            </a:r>
            <a:r>
              <a:rPr lang="en-US" dirty="0"/>
              <a:t> experiments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2D7CC-6EA9-4DA0-AA60-275F1F738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604" y="1788747"/>
            <a:ext cx="5099510" cy="3719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91428D7-26F4-4255-97E1-9A775102E52D}"/>
              </a:ext>
            </a:extLst>
          </p:cNvPr>
          <p:cNvSpPr/>
          <p:nvPr/>
        </p:nvSpPr>
        <p:spPr>
          <a:xfrm>
            <a:off x="9207500" y="5594983"/>
            <a:ext cx="637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https://www.frontiersin.org/articles/10.3389/fpls.2012.00202/full</a:t>
            </a:r>
          </a:p>
        </p:txBody>
      </p:sp>
    </p:spTree>
    <p:extLst>
      <p:ext uri="{BB962C8B-B14F-4D97-AF65-F5344CB8AC3E}">
        <p14:creationId xmlns:p14="http://schemas.microsoft.com/office/powerpoint/2010/main" val="13301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05A1F-C2C2-432C-9C25-938CE619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951538"/>
            <a:ext cx="5989926" cy="2748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648A9-5D31-484C-8AFB-3C1E0C7C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4" y="847838"/>
            <a:ext cx="5641975" cy="295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1DA43-44EB-4BCC-A57B-1DCDC42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5" y="4185916"/>
            <a:ext cx="5989926" cy="272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70AEC-61A9-4D2C-94E1-ED6B5C600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4082215"/>
            <a:ext cx="5613400" cy="2714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44CDB-4C68-4FC3-9B94-747F0AA9C557}"/>
              </a:ext>
            </a:extLst>
          </p:cNvPr>
          <p:cNvSpPr txBox="1"/>
          <p:nvPr/>
        </p:nvSpPr>
        <p:spPr>
          <a:xfrm>
            <a:off x="4000500" y="3120577"/>
            <a:ext cx="410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Not Yet!!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75C199-B9C3-44DC-802A-4257118225CD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64853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Microarray Dead?</a:t>
            </a:r>
          </a:p>
        </p:txBody>
      </p:sp>
    </p:spTree>
    <p:extLst>
      <p:ext uri="{BB962C8B-B14F-4D97-AF65-F5344CB8AC3E}">
        <p14:creationId xmlns:p14="http://schemas.microsoft.com/office/powerpoint/2010/main" val="11666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D2D87-059A-42EF-8E91-7588963E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7" y="165338"/>
            <a:ext cx="3405168" cy="25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0483B1-5FD9-41DF-AADE-1E431B21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39" y="150116"/>
            <a:ext cx="3235912" cy="2832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0ED49-E450-4C11-A07B-8FB90EC892BF}"/>
              </a:ext>
            </a:extLst>
          </p:cNvPr>
          <p:cNvSpPr txBox="1"/>
          <p:nvPr/>
        </p:nvSpPr>
        <p:spPr>
          <a:xfrm>
            <a:off x="745820" y="2991068"/>
            <a:ext cx="368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Organism well </a:t>
            </a:r>
            <a:r>
              <a:rPr lang="en-US" dirty="0" err="1"/>
              <a:t>annotatated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003B9-E118-48D2-B344-5411281F57A9}"/>
              </a:ext>
            </a:extLst>
          </p:cNvPr>
          <p:cNvSpPr txBox="1"/>
          <p:nvPr/>
        </p:nvSpPr>
        <p:spPr>
          <a:xfrm>
            <a:off x="7292969" y="2991068"/>
            <a:ext cx="476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Organism does not need to be well annotated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75CF-E077-4F03-B3BD-D46F83C0BFEA}"/>
              </a:ext>
            </a:extLst>
          </p:cNvPr>
          <p:cNvSpPr txBox="1"/>
          <p:nvPr/>
        </p:nvSpPr>
        <p:spPr>
          <a:xfrm>
            <a:off x="745820" y="4287251"/>
            <a:ext cx="363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Evaluates expression of known genes.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16D7-AC16-4926-9131-2A686C3B9500}"/>
              </a:ext>
            </a:extLst>
          </p:cNvPr>
          <p:cNvSpPr txBox="1"/>
          <p:nvPr/>
        </p:nvSpPr>
        <p:spPr>
          <a:xfrm>
            <a:off x="745820" y="3523396"/>
            <a:ext cx="401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cost per sample. Cost depends on number of probes used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7992-854F-49A9-BAB6-E58C85E90A9F}"/>
              </a:ext>
            </a:extLst>
          </p:cNvPr>
          <p:cNvSpPr txBox="1"/>
          <p:nvPr/>
        </p:nvSpPr>
        <p:spPr>
          <a:xfrm>
            <a:off x="1854200" y="1046837"/>
            <a:ext cx="12074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054D4-083F-4AD1-AB2E-7687379EEA3E}"/>
              </a:ext>
            </a:extLst>
          </p:cNvPr>
          <p:cNvSpPr txBox="1"/>
          <p:nvPr/>
        </p:nvSpPr>
        <p:spPr>
          <a:xfrm>
            <a:off x="8487591" y="1231106"/>
            <a:ext cx="9188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5BD60-6C04-4EF2-8B3D-FB5445D32007}"/>
              </a:ext>
            </a:extLst>
          </p:cNvPr>
          <p:cNvSpPr txBox="1"/>
          <p:nvPr/>
        </p:nvSpPr>
        <p:spPr>
          <a:xfrm>
            <a:off x="7301576" y="3531822"/>
            <a:ext cx="401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cost per sample. Cost depends on depth of sequencing.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F840F-FB52-40D1-ACC8-7C526E4AB521}"/>
              </a:ext>
            </a:extLst>
          </p:cNvPr>
          <p:cNvSpPr txBox="1"/>
          <p:nvPr/>
        </p:nvSpPr>
        <p:spPr>
          <a:xfrm>
            <a:off x="7322673" y="4230108"/>
            <a:ext cx="363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Evaluates expression of known as well as unknown gene.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D2C70-3AD4-4E32-BBDA-4762271DC4CD}"/>
              </a:ext>
            </a:extLst>
          </p:cNvPr>
          <p:cNvSpPr txBox="1"/>
          <p:nvPr/>
        </p:nvSpPr>
        <p:spPr>
          <a:xfrm>
            <a:off x="800711" y="4998581"/>
            <a:ext cx="36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 abundance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F0753-3E45-479B-BD2B-7B07013CEABA}"/>
              </a:ext>
            </a:extLst>
          </p:cNvPr>
          <p:cNvSpPr txBox="1"/>
          <p:nvPr/>
        </p:nvSpPr>
        <p:spPr>
          <a:xfrm>
            <a:off x="7250776" y="5190806"/>
            <a:ext cx="36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75512-2B9A-4723-BCFA-23147141E810}"/>
              </a:ext>
            </a:extLst>
          </p:cNvPr>
          <p:cNvSpPr txBox="1"/>
          <p:nvPr/>
        </p:nvSpPr>
        <p:spPr>
          <a:xfrm>
            <a:off x="7292969" y="5061376"/>
            <a:ext cx="36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Absolute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25D26-6B39-4B07-B079-D963B8D2DFA6}"/>
              </a:ext>
            </a:extLst>
          </p:cNvPr>
          <p:cNvSpPr txBox="1"/>
          <p:nvPr/>
        </p:nvSpPr>
        <p:spPr>
          <a:xfrm>
            <a:off x="800711" y="5552850"/>
            <a:ext cx="330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fast. Finishes in 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CD53B-0B75-410A-9056-0876498EADEA}"/>
              </a:ext>
            </a:extLst>
          </p:cNvPr>
          <p:cNvSpPr txBox="1"/>
          <p:nvPr/>
        </p:nvSpPr>
        <p:spPr>
          <a:xfrm>
            <a:off x="7292969" y="5552850"/>
            <a:ext cx="36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slow. Takes days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BC55F-A345-427D-A560-729073BF6193}"/>
              </a:ext>
            </a:extLst>
          </p:cNvPr>
          <p:cNvSpPr txBox="1"/>
          <p:nvPr/>
        </p:nvSpPr>
        <p:spPr>
          <a:xfrm>
            <a:off x="800711" y="6083886"/>
            <a:ext cx="365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error and  background noise, due to issues with hybridization.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5232C-F0EC-47AD-8F85-47CA38AE9B45}"/>
              </a:ext>
            </a:extLst>
          </p:cNvPr>
          <p:cNvSpPr txBox="1"/>
          <p:nvPr/>
        </p:nvSpPr>
        <p:spPr>
          <a:xfrm>
            <a:off x="7292969" y="6083886"/>
            <a:ext cx="365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error and background noise.</a:t>
            </a:r>
          </a:p>
        </p:txBody>
      </p:sp>
    </p:spTree>
    <p:extLst>
      <p:ext uri="{BB962C8B-B14F-4D97-AF65-F5344CB8AC3E}">
        <p14:creationId xmlns:p14="http://schemas.microsoft.com/office/powerpoint/2010/main" val="40612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 animBg="1"/>
      <p:bldP spid="11" grpId="0" animBg="1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77645-3384-4ED4-AB57-8A98F28260FE}"/>
              </a:ext>
            </a:extLst>
          </p:cNvPr>
          <p:cNvSpPr txBox="1"/>
          <p:nvPr/>
        </p:nvSpPr>
        <p:spPr>
          <a:xfrm>
            <a:off x="1875357" y="123092"/>
            <a:ext cx="7084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	</a:t>
            </a:r>
            <a:endParaRPr lang="en-US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6581C-AC53-4C2D-A0ED-2758590E6363}"/>
              </a:ext>
            </a:extLst>
          </p:cNvPr>
          <p:cNvSpPr/>
          <p:nvPr/>
        </p:nvSpPr>
        <p:spPr>
          <a:xfrm>
            <a:off x="448887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Design the experiment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34DA35-9E67-4E94-B279-3489B16C1818}"/>
              </a:ext>
            </a:extLst>
          </p:cNvPr>
          <p:cNvSpPr/>
          <p:nvPr/>
        </p:nvSpPr>
        <p:spPr>
          <a:xfrm>
            <a:off x="4562808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Perform the experiment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B5C240-3EDE-42F5-93E7-DB6B6762751C}"/>
              </a:ext>
            </a:extLst>
          </p:cNvPr>
          <p:cNvSpPr/>
          <p:nvPr/>
        </p:nvSpPr>
        <p:spPr>
          <a:xfrm>
            <a:off x="8676729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Analyze the Data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2FB1014-B4C2-49BB-8C46-6AE877773506}"/>
              </a:ext>
            </a:extLst>
          </p:cNvPr>
          <p:cNvSpPr/>
          <p:nvPr/>
        </p:nvSpPr>
        <p:spPr>
          <a:xfrm>
            <a:off x="2770909" y="1293049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1C17F3-EEA6-4089-81D6-529964A0C744}"/>
              </a:ext>
            </a:extLst>
          </p:cNvPr>
          <p:cNvSpPr/>
          <p:nvPr/>
        </p:nvSpPr>
        <p:spPr>
          <a:xfrm>
            <a:off x="6884830" y="1271437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8F1B6A-B3B0-41DA-BFD5-DF0786F0AC2F}"/>
              </a:ext>
            </a:extLst>
          </p:cNvPr>
          <p:cNvSpPr/>
          <p:nvPr/>
        </p:nvSpPr>
        <p:spPr>
          <a:xfrm>
            <a:off x="315884" y="2277687"/>
            <a:ext cx="2776451" cy="44572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8B7CA-495F-4D32-9011-FBA7196BC501}"/>
              </a:ext>
            </a:extLst>
          </p:cNvPr>
          <p:cNvSpPr txBox="1"/>
          <p:nvPr/>
        </p:nvSpPr>
        <p:spPr>
          <a:xfrm>
            <a:off x="378228" y="2340683"/>
            <a:ext cx="2651761" cy="418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20" dirty="0"/>
              <a:t>What is the ultimate goal of the experiment?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20" dirty="0"/>
              <a:t>Has this study been done before?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20" dirty="0"/>
              <a:t>Is the organism well annotated?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20" dirty="0"/>
              <a:t>Number of replicates/samples?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1318D2-0401-437F-962B-F37D742F3E7D}"/>
              </a:ext>
            </a:extLst>
          </p:cNvPr>
          <p:cNvSpPr txBox="1">
            <a:spLocks/>
          </p:cNvSpPr>
          <p:nvPr/>
        </p:nvSpPr>
        <p:spPr>
          <a:xfrm>
            <a:off x="315884" y="76627"/>
            <a:ext cx="10515600" cy="77007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Life cycle of a Genomic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24" grpId="0" animBg="1"/>
      <p:bldP spid="2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6581C-AC53-4C2D-A0ED-2758590E6363}"/>
              </a:ext>
            </a:extLst>
          </p:cNvPr>
          <p:cNvSpPr/>
          <p:nvPr/>
        </p:nvSpPr>
        <p:spPr>
          <a:xfrm>
            <a:off x="448887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Design the experiment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34DA35-9E67-4E94-B279-3489B16C1818}"/>
              </a:ext>
            </a:extLst>
          </p:cNvPr>
          <p:cNvSpPr/>
          <p:nvPr/>
        </p:nvSpPr>
        <p:spPr>
          <a:xfrm>
            <a:off x="4562808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Perform the experiment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B5C240-3EDE-42F5-93E7-DB6B6762751C}"/>
              </a:ext>
            </a:extLst>
          </p:cNvPr>
          <p:cNvSpPr/>
          <p:nvPr/>
        </p:nvSpPr>
        <p:spPr>
          <a:xfrm>
            <a:off x="8676729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Analyze the Data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2FB1014-B4C2-49BB-8C46-6AE877773506}"/>
              </a:ext>
            </a:extLst>
          </p:cNvPr>
          <p:cNvSpPr/>
          <p:nvPr/>
        </p:nvSpPr>
        <p:spPr>
          <a:xfrm>
            <a:off x="2770909" y="1293049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1C17F3-EEA6-4089-81D6-529964A0C744}"/>
              </a:ext>
            </a:extLst>
          </p:cNvPr>
          <p:cNvSpPr/>
          <p:nvPr/>
        </p:nvSpPr>
        <p:spPr>
          <a:xfrm>
            <a:off x="6884830" y="1271437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8304E-8397-4A86-9CBE-45F9996AACD7}"/>
              </a:ext>
            </a:extLst>
          </p:cNvPr>
          <p:cNvSpPr/>
          <p:nvPr/>
        </p:nvSpPr>
        <p:spPr>
          <a:xfrm>
            <a:off x="4358640" y="2277687"/>
            <a:ext cx="2776451" cy="44572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D61C4-CE98-4911-8600-27AB18BE94D9}"/>
              </a:ext>
            </a:extLst>
          </p:cNvPr>
          <p:cNvSpPr txBox="1"/>
          <p:nvPr/>
        </p:nvSpPr>
        <p:spPr>
          <a:xfrm>
            <a:off x="4491643" y="2263500"/>
            <a:ext cx="252706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Extraction of DNA sample depends upon the tissue/cell used. What kit to use?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How is the quality of the RNA?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What is the quantity of the RNA?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3FDC69-F138-4E8D-9CA1-5A379F1857C8}"/>
              </a:ext>
            </a:extLst>
          </p:cNvPr>
          <p:cNvSpPr txBox="1">
            <a:spLocks/>
          </p:cNvSpPr>
          <p:nvPr/>
        </p:nvSpPr>
        <p:spPr>
          <a:xfrm>
            <a:off x="315884" y="76627"/>
            <a:ext cx="10515600" cy="77007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Life cycle of a Genomic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6581C-AC53-4C2D-A0ED-2758590E6363}"/>
              </a:ext>
            </a:extLst>
          </p:cNvPr>
          <p:cNvSpPr/>
          <p:nvPr/>
        </p:nvSpPr>
        <p:spPr>
          <a:xfrm>
            <a:off x="448887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Design the experiment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34DA35-9E67-4E94-B279-3489B16C1818}"/>
              </a:ext>
            </a:extLst>
          </p:cNvPr>
          <p:cNvSpPr/>
          <p:nvPr/>
        </p:nvSpPr>
        <p:spPr>
          <a:xfrm>
            <a:off x="4562808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Perform the experiment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B5C240-3EDE-42F5-93E7-DB6B6762751C}"/>
              </a:ext>
            </a:extLst>
          </p:cNvPr>
          <p:cNvSpPr/>
          <p:nvPr/>
        </p:nvSpPr>
        <p:spPr>
          <a:xfrm>
            <a:off x="8676729" y="912320"/>
            <a:ext cx="2322022" cy="1043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Analyze the Data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2FB1014-B4C2-49BB-8C46-6AE877773506}"/>
              </a:ext>
            </a:extLst>
          </p:cNvPr>
          <p:cNvSpPr/>
          <p:nvPr/>
        </p:nvSpPr>
        <p:spPr>
          <a:xfrm>
            <a:off x="2770909" y="1293049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1C17F3-EEA6-4089-81D6-529964A0C744}"/>
              </a:ext>
            </a:extLst>
          </p:cNvPr>
          <p:cNvSpPr/>
          <p:nvPr/>
        </p:nvSpPr>
        <p:spPr>
          <a:xfrm>
            <a:off x="6884830" y="1271437"/>
            <a:ext cx="17918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BE6070-7EF3-471D-8221-45498BBB3272}"/>
              </a:ext>
            </a:extLst>
          </p:cNvPr>
          <p:cNvSpPr/>
          <p:nvPr/>
        </p:nvSpPr>
        <p:spPr>
          <a:xfrm>
            <a:off x="8676729" y="2146914"/>
            <a:ext cx="2776451" cy="44572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6C186-9287-4AEE-BED1-3A5EB83A7D35}"/>
              </a:ext>
            </a:extLst>
          </p:cNvPr>
          <p:cNvSpPr txBox="1"/>
          <p:nvPr/>
        </p:nvSpPr>
        <p:spPr>
          <a:xfrm>
            <a:off x="8801419" y="2283130"/>
            <a:ext cx="252706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300" dirty="0"/>
              <a:t>Is this a novel experiment?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300" dirty="0"/>
              <a:t>If not is there available literature for the pathway analyzed.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300" dirty="0"/>
              <a:t>If novel is it on a known tissue/ cell type.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300" dirty="0"/>
              <a:t>What platform used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E4F454-BB9F-4082-9412-0DDD4C481FC3}"/>
              </a:ext>
            </a:extLst>
          </p:cNvPr>
          <p:cNvSpPr txBox="1">
            <a:spLocks/>
          </p:cNvSpPr>
          <p:nvPr/>
        </p:nvSpPr>
        <p:spPr>
          <a:xfrm>
            <a:off x="315884" y="76627"/>
            <a:ext cx="10515600" cy="77007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Life cycle of a Genomic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E659EE-E21C-4F09-B5B1-26915DD7FE14}"/>
              </a:ext>
            </a:extLst>
          </p:cNvPr>
          <p:cNvSpPr txBox="1"/>
          <p:nvPr/>
        </p:nvSpPr>
        <p:spPr>
          <a:xfrm>
            <a:off x="4621876" y="181094"/>
            <a:ext cx="31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Design of the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4EEFA-1A9E-4D42-A440-38B8A82DA9FF}"/>
              </a:ext>
            </a:extLst>
          </p:cNvPr>
          <p:cNvSpPr/>
          <p:nvPr/>
        </p:nvSpPr>
        <p:spPr>
          <a:xfrm>
            <a:off x="4657898" y="1688982"/>
            <a:ext cx="2876204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 of the experiment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4158CCF-F4A7-4DC3-ADAC-E7E679B3A885}"/>
              </a:ext>
            </a:extLst>
          </p:cNvPr>
          <p:cNvSpPr/>
          <p:nvPr/>
        </p:nvSpPr>
        <p:spPr>
          <a:xfrm>
            <a:off x="2360815" y="1876602"/>
            <a:ext cx="2297083" cy="548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1DFEF-A5C8-480D-BE63-B14159E1570A}"/>
              </a:ext>
            </a:extLst>
          </p:cNvPr>
          <p:cNvSpPr/>
          <p:nvPr/>
        </p:nvSpPr>
        <p:spPr>
          <a:xfrm>
            <a:off x="365760" y="1688982"/>
            <a:ext cx="1995055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DE52-B8ED-43EE-A8A7-D5FC082A19EA}"/>
              </a:ext>
            </a:extLst>
          </p:cNvPr>
          <p:cNvSpPr txBox="1"/>
          <p:nvPr/>
        </p:nvSpPr>
        <p:spPr>
          <a:xfrm>
            <a:off x="2602809" y="1113613"/>
            <a:ext cx="275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Discovery of novel transcript and Gene Expression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15D2D9B-463B-45F9-9ED4-FC9116AF9947}"/>
              </a:ext>
            </a:extLst>
          </p:cNvPr>
          <p:cNvSpPr/>
          <p:nvPr/>
        </p:nvSpPr>
        <p:spPr>
          <a:xfrm>
            <a:off x="5788429" y="2470378"/>
            <a:ext cx="615142" cy="9975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87866-5591-4F52-8535-11C551B61534}"/>
              </a:ext>
            </a:extLst>
          </p:cNvPr>
          <p:cNvSpPr/>
          <p:nvPr/>
        </p:nvSpPr>
        <p:spPr>
          <a:xfrm>
            <a:off x="4677298" y="3487308"/>
            <a:ext cx="2876204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Organism well annotated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52EFA-27DC-4256-BF2F-5B14A45E2E4A}"/>
              </a:ext>
            </a:extLst>
          </p:cNvPr>
          <p:cNvSpPr txBox="1"/>
          <p:nvPr/>
        </p:nvSpPr>
        <p:spPr>
          <a:xfrm>
            <a:off x="3754026" y="2674631"/>
            <a:ext cx="203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of genes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5CA717D-4CF5-4576-96C3-A8EBBF6EFF33}"/>
              </a:ext>
            </a:extLst>
          </p:cNvPr>
          <p:cNvSpPr/>
          <p:nvPr/>
        </p:nvSpPr>
        <p:spPr>
          <a:xfrm>
            <a:off x="2413465" y="3591792"/>
            <a:ext cx="2297083" cy="548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E8B36-4606-4E5A-B525-7646502FE1B7}"/>
              </a:ext>
            </a:extLst>
          </p:cNvPr>
          <p:cNvSpPr txBox="1"/>
          <p:nvPr/>
        </p:nvSpPr>
        <p:spPr>
          <a:xfrm>
            <a:off x="3409603" y="328323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571FF-373D-4DCF-BC0B-BFF95AC65602}"/>
              </a:ext>
            </a:extLst>
          </p:cNvPr>
          <p:cNvSpPr/>
          <p:nvPr/>
        </p:nvSpPr>
        <p:spPr>
          <a:xfrm>
            <a:off x="385160" y="3437417"/>
            <a:ext cx="1995055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B1499-DFF6-44CD-94F9-3F510ADB9D37}"/>
              </a:ext>
            </a:extLst>
          </p:cNvPr>
          <p:cNvSpPr/>
          <p:nvPr/>
        </p:nvSpPr>
        <p:spPr>
          <a:xfrm>
            <a:off x="5807828" y="4268682"/>
            <a:ext cx="615142" cy="1077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C65BA-2A51-475C-937E-5C5471946257}"/>
              </a:ext>
            </a:extLst>
          </p:cNvPr>
          <p:cNvSpPr/>
          <p:nvPr/>
        </p:nvSpPr>
        <p:spPr>
          <a:xfrm>
            <a:off x="4680069" y="5352130"/>
            <a:ext cx="2876204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 the study been done before?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B9E8E44-9D9C-487D-AB06-CD836F26BD3D}"/>
              </a:ext>
            </a:extLst>
          </p:cNvPr>
          <p:cNvSpPr/>
          <p:nvPr/>
        </p:nvSpPr>
        <p:spPr>
          <a:xfrm>
            <a:off x="2360815" y="5458212"/>
            <a:ext cx="2297083" cy="548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E7C2D4-6897-4EA0-879E-2DACFD0106F6}"/>
              </a:ext>
            </a:extLst>
          </p:cNvPr>
          <p:cNvSpPr/>
          <p:nvPr/>
        </p:nvSpPr>
        <p:spPr>
          <a:xfrm>
            <a:off x="387934" y="4881065"/>
            <a:ext cx="1995055" cy="1662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 public repositories like Gene Expression omnibus (GEO) and </a:t>
            </a:r>
            <a:r>
              <a:rPr lang="en-US" dirty="0" err="1"/>
              <a:t>arrayexpress</a:t>
            </a:r>
            <a:r>
              <a:rPr lang="en-US" dirty="0"/>
              <a:t> for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70EB4-97B1-4F00-B209-DECCC36B7C5F}"/>
              </a:ext>
            </a:extLst>
          </p:cNvPr>
          <p:cNvSpPr txBox="1"/>
          <p:nvPr/>
        </p:nvSpPr>
        <p:spPr>
          <a:xfrm>
            <a:off x="3412376" y="521455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95FDAB-DCD5-4404-A77C-FA93D9EF686F}"/>
              </a:ext>
            </a:extLst>
          </p:cNvPr>
          <p:cNvSpPr/>
          <p:nvPr/>
        </p:nvSpPr>
        <p:spPr>
          <a:xfrm>
            <a:off x="7578444" y="5494825"/>
            <a:ext cx="2119742" cy="496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92E72-0F30-4114-B746-2B86739AAE99}"/>
              </a:ext>
            </a:extLst>
          </p:cNvPr>
          <p:cNvSpPr txBox="1"/>
          <p:nvPr/>
        </p:nvSpPr>
        <p:spPr>
          <a:xfrm>
            <a:off x="8338448" y="523672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57561-08A8-4646-B877-05410BCE6D68}"/>
              </a:ext>
            </a:extLst>
          </p:cNvPr>
          <p:cNvSpPr/>
          <p:nvPr/>
        </p:nvSpPr>
        <p:spPr>
          <a:xfrm>
            <a:off x="9720357" y="4881064"/>
            <a:ext cx="1995055" cy="1662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Proceed with the experiment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B5904-EA9B-4376-A9BF-5F62075036F5}"/>
              </a:ext>
            </a:extLst>
          </p:cNvPr>
          <p:cNvSpPr txBox="1"/>
          <p:nvPr/>
        </p:nvSpPr>
        <p:spPr>
          <a:xfrm>
            <a:off x="5253643" y="453670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65A193A-EE77-4BE4-9025-DC8DE0EBDA98}"/>
              </a:ext>
            </a:extLst>
          </p:cNvPr>
          <p:cNvSpPr txBox="1">
            <a:spLocks/>
          </p:cNvSpPr>
          <p:nvPr/>
        </p:nvSpPr>
        <p:spPr>
          <a:xfrm>
            <a:off x="315884" y="76627"/>
            <a:ext cx="10515600" cy="77007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Design of an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55D363-27CC-4A68-8FDA-316B8168AF37}"/>
              </a:ext>
            </a:extLst>
          </p:cNvPr>
          <p:cNvSpPr txBox="1"/>
          <p:nvPr/>
        </p:nvSpPr>
        <p:spPr>
          <a:xfrm>
            <a:off x="415636" y="1363287"/>
            <a:ext cx="1140506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sample=More accuracy of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</a:t>
            </a:r>
            <a:r>
              <a:rPr lang="en-US" sz="2000" dirty="0"/>
              <a:t> of a binary hypothesis test is the probability that the test rejects the null hypothesis (H0) when a specific alternative hypothesis (H1)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Statistical power</a:t>
            </a:r>
            <a:r>
              <a:rPr lang="en-US" sz="2000" dirty="0"/>
              <a:t> ranges from 0 to 1, and as statistical power increases, the probability of making a type II error (wrongly failing to reject the null)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Parameters to determine Power are:</a:t>
            </a:r>
          </a:p>
          <a:p>
            <a:r>
              <a:rPr lang="en-US" sz="2000" dirty="0"/>
              <a:t>                              I) mean number of false positive</a:t>
            </a:r>
          </a:p>
          <a:p>
            <a:r>
              <a:rPr lang="en-US" sz="2000" dirty="0"/>
              <a:t>                              II) The anticipated number of </a:t>
            </a:r>
            <a:r>
              <a:rPr lang="en-US" sz="2000" dirty="0" err="1"/>
              <a:t>undifferentially</a:t>
            </a:r>
            <a:r>
              <a:rPr lang="en-US" sz="2000" dirty="0"/>
              <a:t> expressed genes in the experiment</a:t>
            </a:r>
          </a:p>
          <a:p>
            <a:r>
              <a:rPr lang="en-US" sz="2000" dirty="0"/>
              <a:t>                              III) The specified power level for an individual gene, which represents the expected proportion of                  		differentially expressed genes that will be declared as such by the tests</a:t>
            </a:r>
          </a:p>
          <a:p>
            <a:r>
              <a:rPr lang="en-US" sz="2000" dirty="0"/>
              <a:t>                              IV) Mean difference in log-expression between treatment and control conditions as postulated  			under the alternative hypothesis H1.</a:t>
            </a:r>
          </a:p>
          <a:p>
            <a:r>
              <a:rPr lang="en-US" sz="2000" dirty="0"/>
              <a:t>                              V) The anticipated standard deviation of the difference in log-expression between treatment and 			control conditions</a:t>
            </a:r>
          </a:p>
          <a:p>
            <a:r>
              <a:rPr lang="en-US" sz="2000" dirty="0">
                <a:hlinkClick r:id="rId2"/>
              </a:rPr>
              <a:t>https://sph.umd.edu/department/epib/sample-size-calculation-completely-randomized-treatment-control-designs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05248-9A86-440E-AE4D-040A7461ABFA}"/>
              </a:ext>
            </a:extLst>
          </p:cNvPr>
          <p:cNvSpPr txBox="1">
            <a:spLocks/>
          </p:cNvSpPr>
          <p:nvPr/>
        </p:nvSpPr>
        <p:spPr>
          <a:xfrm>
            <a:off x="415636" y="264221"/>
            <a:ext cx="10515600" cy="770076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Power of an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4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2943" y="1326391"/>
            <a:ext cx="108799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Ideally, if the experiment were repeated with new, independently obtained samples, the effect would likely be observed again.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Variation in data – are they actual biological changes or are just caused by chance?</a:t>
            </a:r>
          </a:p>
          <a:p>
            <a:pPr algn="just"/>
            <a:r>
              <a:rPr lang="en-US" sz="2800" b="1" dirty="0">
                <a:solidFill>
                  <a:srgbClr val="FF0000"/>
                </a:solidFill>
              </a:rPr>
              <a:t>			Replication for Reproducibility!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52C495-9519-C349-BD73-71FFD3F5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223389"/>
            <a:ext cx="10515600" cy="1057761"/>
          </a:xfr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Replicates – why?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D281E-7532-4D4D-86DD-F1CB7551D1DE}"/>
              </a:ext>
            </a:extLst>
          </p:cNvPr>
          <p:cNvSpPr/>
          <p:nvPr/>
        </p:nvSpPr>
        <p:spPr>
          <a:xfrm>
            <a:off x="3050381" y="4768319"/>
            <a:ext cx="58007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Without replicates, what do you miss?</a:t>
            </a:r>
            <a:endParaRPr lang="en-US" sz="2400" dirty="0"/>
          </a:p>
          <a:p>
            <a:pPr marL="342900" indent="-342900" algn="just">
              <a:buFont typeface="Arial"/>
              <a:buChar char="•"/>
            </a:pPr>
            <a:endParaRPr lang="en-US" sz="2400" dirty="0"/>
          </a:p>
          <a:p>
            <a:pPr marL="342900" indent="-342900" algn="just">
              <a:buFont typeface="Arial"/>
              <a:buChar char="•"/>
            </a:pPr>
            <a:r>
              <a:rPr lang="en-US" sz="2400" dirty="0"/>
              <a:t>Identification of random Variation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dirty="0"/>
              <a:t>Accuracy of measurement </a:t>
            </a:r>
          </a:p>
        </p:txBody>
      </p:sp>
    </p:spTree>
    <p:extLst>
      <p:ext uri="{BB962C8B-B14F-4D97-AF65-F5344CB8AC3E}">
        <p14:creationId xmlns:p14="http://schemas.microsoft.com/office/powerpoint/2010/main" val="155316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6FDD-A863-2D46-905F-3672A2690C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Replicates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B358D-D22B-1347-9BCA-977945EB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Biological replicates </a:t>
            </a:r>
            <a:r>
              <a:rPr lang="en-US" dirty="0"/>
              <a:t>measure a quantity from </a:t>
            </a:r>
            <a:r>
              <a:rPr lang="en-US" b="1" dirty="0"/>
              <a:t>difference sources</a:t>
            </a:r>
            <a:r>
              <a:rPr lang="en-US" dirty="0"/>
              <a:t> under the same conditions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e.g., Tumors from 5 different people with lung cancer may show similar gene expression patterns. These replicates are useful to show what is similar in your replicates and how they are different from a different set of conditions (</a:t>
            </a:r>
            <a:r>
              <a:rPr lang="en-US" sz="2800" dirty="0" err="1"/>
              <a:t>ie</a:t>
            </a:r>
            <a:r>
              <a:rPr lang="en-US" sz="2800" dirty="0"/>
              <a:t>. treated, normal).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Technical replicates </a:t>
            </a:r>
            <a:r>
              <a:rPr lang="en-US" dirty="0"/>
              <a:t>measure quantity from </a:t>
            </a:r>
            <a:r>
              <a:rPr lang="en-US" b="1" dirty="0"/>
              <a:t>1 source</a:t>
            </a:r>
            <a:r>
              <a:rPr lang="en-US" dirty="0"/>
              <a:t>. This measures the reproducibility of the results. The differences are based only on technical issues in the measurement.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e.g., sequence the same sample twice but get different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8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2FBF9799-DA6F-4CAE-8FD5-FDA4360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67" y="3196249"/>
            <a:ext cx="2892669" cy="13522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89B178-0C61-4A84-B201-1D7A3CC677ED}"/>
              </a:ext>
            </a:extLst>
          </p:cNvPr>
          <p:cNvCxnSpPr/>
          <p:nvPr/>
        </p:nvCxnSpPr>
        <p:spPr>
          <a:xfrm>
            <a:off x="817685" y="1261076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CF2425-84D4-4739-A11C-23EEF8F309A7}"/>
              </a:ext>
            </a:extLst>
          </p:cNvPr>
          <p:cNvCxnSpPr/>
          <p:nvPr/>
        </p:nvCxnSpPr>
        <p:spPr>
          <a:xfrm>
            <a:off x="846993" y="1993769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Stored Data 7">
            <a:extLst>
              <a:ext uri="{FF2B5EF4-FFF2-40B4-BE49-F238E27FC236}">
                <a16:creationId xmlns:a16="http://schemas.microsoft.com/office/drawing/2014/main" id="{80A64F0A-8128-41AA-B598-3319810DFDB9}"/>
              </a:ext>
            </a:extLst>
          </p:cNvPr>
          <p:cNvSpPr/>
          <p:nvPr/>
        </p:nvSpPr>
        <p:spPr>
          <a:xfrm rot="5400000">
            <a:off x="1019913" y="1239103"/>
            <a:ext cx="351694" cy="378057"/>
          </a:xfrm>
          <a:prstGeom prst="flowChartOnlineStorag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91A06CCC-ED1A-497E-9D1D-FF911FF1B1C8}"/>
              </a:ext>
            </a:extLst>
          </p:cNvPr>
          <p:cNvSpPr/>
          <p:nvPr/>
        </p:nvSpPr>
        <p:spPr>
          <a:xfrm rot="10800000">
            <a:off x="1016309" y="1624502"/>
            <a:ext cx="378058" cy="344711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Stored Data 9">
            <a:extLst>
              <a:ext uri="{FF2B5EF4-FFF2-40B4-BE49-F238E27FC236}">
                <a16:creationId xmlns:a16="http://schemas.microsoft.com/office/drawing/2014/main" id="{0DB6BEC1-2C7B-46D2-A672-CFDD4514FCF2}"/>
              </a:ext>
            </a:extLst>
          </p:cNvPr>
          <p:cNvSpPr/>
          <p:nvPr/>
        </p:nvSpPr>
        <p:spPr>
          <a:xfrm rot="5400000">
            <a:off x="1585558" y="1250832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172F08DF-0BD4-4DD5-83E4-CB14619BE13E}"/>
              </a:ext>
            </a:extLst>
          </p:cNvPr>
          <p:cNvSpPr/>
          <p:nvPr/>
        </p:nvSpPr>
        <p:spPr>
          <a:xfrm rot="10800000">
            <a:off x="1572376" y="1618760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Stored Data 11">
            <a:extLst>
              <a:ext uri="{FF2B5EF4-FFF2-40B4-BE49-F238E27FC236}">
                <a16:creationId xmlns:a16="http://schemas.microsoft.com/office/drawing/2014/main" id="{BACFB527-1E22-4DBA-8002-C01C35C65C24}"/>
              </a:ext>
            </a:extLst>
          </p:cNvPr>
          <p:cNvSpPr/>
          <p:nvPr/>
        </p:nvSpPr>
        <p:spPr>
          <a:xfrm rot="5400000">
            <a:off x="2151196" y="1244976"/>
            <a:ext cx="351694" cy="378057"/>
          </a:xfrm>
          <a:prstGeom prst="flowChartOnlineStora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E3C02-4B20-45A4-B19E-F8B9D9C232FC}"/>
              </a:ext>
            </a:extLst>
          </p:cNvPr>
          <p:cNvSpPr txBox="1"/>
          <p:nvPr/>
        </p:nvSpPr>
        <p:spPr>
          <a:xfrm>
            <a:off x="1057334" y="1628098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4EB4926A-3EB0-4EAA-ADEE-4524FB911ABA}"/>
              </a:ext>
            </a:extLst>
          </p:cNvPr>
          <p:cNvSpPr/>
          <p:nvPr/>
        </p:nvSpPr>
        <p:spPr>
          <a:xfrm rot="10800000">
            <a:off x="2123816" y="1631486"/>
            <a:ext cx="378058" cy="344711"/>
          </a:xfrm>
          <a:prstGeom prst="flowChartOffpage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02DE79-7B71-4AF1-9D9C-BB41B47EEAC9}"/>
              </a:ext>
            </a:extLst>
          </p:cNvPr>
          <p:cNvSpPr txBox="1"/>
          <p:nvPr/>
        </p:nvSpPr>
        <p:spPr>
          <a:xfrm>
            <a:off x="1600217" y="1252268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D3354-5B84-4BF3-BE0A-41B1F860D0C9}"/>
              </a:ext>
            </a:extLst>
          </p:cNvPr>
          <p:cNvSpPr txBox="1"/>
          <p:nvPr/>
        </p:nvSpPr>
        <p:spPr>
          <a:xfrm>
            <a:off x="1607996" y="1643594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458B1-FDC3-4451-9DF8-9B9215E43D5C}"/>
              </a:ext>
            </a:extLst>
          </p:cNvPr>
          <p:cNvSpPr txBox="1"/>
          <p:nvPr/>
        </p:nvSpPr>
        <p:spPr>
          <a:xfrm>
            <a:off x="2183502" y="1263953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CC85E-2DC7-4256-B072-CCEC1B18FE0F}"/>
              </a:ext>
            </a:extLst>
          </p:cNvPr>
          <p:cNvSpPr txBox="1"/>
          <p:nvPr/>
        </p:nvSpPr>
        <p:spPr>
          <a:xfrm>
            <a:off x="2174381" y="1643594"/>
            <a:ext cx="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F95F7435-194B-46DB-80B1-6A849944783C}"/>
              </a:ext>
            </a:extLst>
          </p:cNvPr>
          <p:cNvSpPr/>
          <p:nvPr/>
        </p:nvSpPr>
        <p:spPr>
          <a:xfrm>
            <a:off x="2489699" y="1987302"/>
            <a:ext cx="298944" cy="1076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076B9-400B-4311-B664-BA13261B9A18}"/>
              </a:ext>
            </a:extLst>
          </p:cNvPr>
          <p:cNvSpPr txBox="1"/>
          <p:nvPr/>
        </p:nvSpPr>
        <p:spPr>
          <a:xfrm>
            <a:off x="1053632" y="1230302"/>
            <a:ext cx="2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45" name="Flowchart: Stored Data 44">
            <a:extLst>
              <a:ext uri="{FF2B5EF4-FFF2-40B4-BE49-F238E27FC236}">
                <a16:creationId xmlns:a16="http://schemas.microsoft.com/office/drawing/2014/main" id="{945D4BE9-5ACA-4D69-896B-CCDA5FBA3C2D}"/>
              </a:ext>
            </a:extLst>
          </p:cNvPr>
          <p:cNvSpPr/>
          <p:nvPr/>
        </p:nvSpPr>
        <p:spPr>
          <a:xfrm rot="5400000">
            <a:off x="2775448" y="1236184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6AC9E0-FF7E-4A03-BB4E-F85A37E11017}"/>
              </a:ext>
            </a:extLst>
          </p:cNvPr>
          <p:cNvSpPr txBox="1"/>
          <p:nvPr/>
        </p:nvSpPr>
        <p:spPr>
          <a:xfrm>
            <a:off x="2790107" y="1237620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7" name="Flowchart: Stored Data 46">
            <a:extLst>
              <a:ext uri="{FF2B5EF4-FFF2-40B4-BE49-F238E27FC236}">
                <a16:creationId xmlns:a16="http://schemas.microsoft.com/office/drawing/2014/main" id="{8665B6A9-4866-40E0-9D52-DDE86D6BF3F0}"/>
              </a:ext>
            </a:extLst>
          </p:cNvPr>
          <p:cNvSpPr/>
          <p:nvPr/>
        </p:nvSpPr>
        <p:spPr>
          <a:xfrm rot="5400000">
            <a:off x="3279539" y="1256701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4BDEC0-6446-479D-B248-4748AE449F82}"/>
              </a:ext>
            </a:extLst>
          </p:cNvPr>
          <p:cNvSpPr txBox="1"/>
          <p:nvPr/>
        </p:nvSpPr>
        <p:spPr>
          <a:xfrm>
            <a:off x="3294198" y="1258137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9" name="Flowchart: Stored Data 48">
            <a:extLst>
              <a:ext uri="{FF2B5EF4-FFF2-40B4-BE49-F238E27FC236}">
                <a16:creationId xmlns:a16="http://schemas.microsoft.com/office/drawing/2014/main" id="{237B0777-3C27-4511-90A4-71ABCCAA5118}"/>
              </a:ext>
            </a:extLst>
          </p:cNvPr>
          <p:cNvSpPr/>
          <p:nvPr/>
        </p:nvSpPr>
        <p:spPr>
          <a:xfrm rot="5400000">
            <a:off x="3730873" y="1259634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158E5-E410-4E97-A42A-941765A556E2}"/>
              </a:ext>
            </a:extLst>
          </p:cNvPr>
          <p:cNvSpPr txBox="1"/>
          <p:nvPr/>
        </p:nvSpPr>
        <p:spPr>
          <a:xfrm>
            <a:off x="3745532" y="1261070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1" name="Flowchart: Off-page Connector 50">
            <a:extLst>
              <a:ext uri="{FF2B5EF4-FFF2-40B4-BE49-F238E27FC236}">
                <a16:creationId xmlns:a16="http://schemas.microsoft.com/office/drawing/2014/main" id="{E162DF63-55F8-4577-8C83-145C5A352C1E}"/>
              </a:ext>
            </a:extLst>
          </p:cNvPr>
          <p:cNvSpPr/>
          <p:nvPr/>
        </p:nvSpPr>
        <p:spPr>
          <a:xfrm rot="10800000">
            <a:off x="2762270" y="1630484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6B107-B9C5-4889-A202-8539C828AE22}"/>
              </a:ext>
            </a:extLst>
          </p:cNvPr>
          <p:cNvSpPr txBox="1"/>
          <p:nvPr/>
        </p:nvSpPr>
        <p:spPr>
          <a:xfrm>
            <a:off x="2797890" y="1655318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3" name="Flowchart: Off-page Connector 52">
            <a:extLst>
              <a:ext uri="{FF2B5EF4-FFF2-40B4-BE49-F238E27FC236}">
                <a16:creationId xmlns:a16="http://schemas.microsoft.com/office/drawing/2014/main" id="{1C60C1B2-3045-4038-83B1-CA6FB3C720A1}"/>
              </a:ext>
            </a:extLst>
          </p:cNvPr>
          <p:cNvSpPr/>
          <p:nvPr/>
        </p:nvSpPr>
        <p:spPr>
          <a:xfrm rot="10800000">
            <a:off x="3275151" y="1624627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01CB37-A47E-44CC-9B6E-0B718FBBFC95}"/>
              </a:ext>
            </a:extLst>
          </p:cNvPr>
          <p:cNvSpPr txBox="1"/>
          <p:nvPr/>
        </p:nvSpPr>
        <p:spPr>
          <a:xfrm>
            <a:off x="3310771" y="1649461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85C80B6C-0909-4D2B-8402-A4DEAA844469}"/>
              </a:ext>
            </a:extLst>
          </p:cNvPr>
          <p:cNvSpPr/>
          <p:nvPr/>
        </p:nvSpPr>
        <p:spPr>
          <a:xfrm rot="10800000">
            <a:off x="3717695" y="1618767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2D2B4F-5D0D-44EE-9862-CA0606ABEFB5}"/>
              </a:ext>
            </a:extLst>
          </p:cNvPr>
          <p:cNvSpPr txBox="1"/>
          <p:nvPr/>
        </p:nvSpPr>
        <p:spPr>
          <a:xfrm>
            <a:off x="3753315" y="1643601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ABD1CF-5600-45A9-B592-B49D052B6DE2}"/>
              </a:ext>
            </a:extLst>
          </p:cNvPr>
          <p:cNvSpPr txBox="1"/>
          <p:nvPr/>
        </p:nvSpPr>
        <p:spPr>
          <a:xfrm>
            <a:off x="2914398" y="2285437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13759D-1FAD-4AA6-9458-7821D071E214}"/>
              </a:ext>
            </a:extLst>
          </p:cNvPr>
          <p:cNvCxnSpPr/>
          <p:nvPr/>
        </p:nvCxnSpPr>
        <p:spPr>
          <a:xfrm>
            <a:off x="902676" y="3623276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Off-page Connector 58">
            <a:extLst>
              <a:ext uri="{FF2B5EF4-FFF2-40B4-BE49-F238E27FC236}">
                <a16:creationId xmlns:a16="http://schemas.microsoft.com/office/drawing/2014/main" id="{83692D38-65A3-4BBF-87B5-7AB722E5D3A3}"/>
              </a:ext>
            </a:extLst>
          </p:cNvPr>
          <p:cNvSpPr/>
          <p:nvPr/>
        </p:nvSpPr>
        <p:spPr>
          <a:xfrm rot="10800000">
            <a:off x="1071992" y="3254009"/>
            <a:ext cx="378058" cy="344711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Off-page Connector 59">
            <a:extLst>
              <a:ext uri="{FF2B5EF4-FFF2-40B4-BE49-F238E27FC236}">
                <a16:creationId xmlns:a16="http://schemas.microsoft.com/office/drawing/2014/main" id="{39923B40-C41F-4288-9142-79A0CF3B5B05}"/>
              </a:ext>
            </a:extLst>
          </p:cNvPr>
          <p:cNvSpPr/>
          <p:nvPr/>
        </p:nvSpPr>
        <p:spPr>
          <a:xfrm rot="10800000">
            <a:off x="1628059" y="3248266"/>
            <a:ext cx="378058" cy="378670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AA97E5-5AD6-4F13-8470-3445506BF972}"/>
              </a:ext>
            </a:extLst>
          </p:cNvPr>
          <p:cNvSpPr txBox="1"/>
          <p:nvPr/>
        </p:nvSpPr>
        <p:spPr>
          <a:xfrm>
            <a:off x="1113017" y="3257605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Flowchart: Off-page Connector 61">
            <a:extLst>
              <a:ext uri="{FF2B5EF4-FFF2-40B4-BE49-F238E27FC236}">
                <a16:creationId xmlns:a16="http://schemas.microsoft.com/office/drawing/2014/main" id="{9BAA6064-2574-4AEC-8C3D-CFBD77A14652}"/>
              </a:ext>
            </a:extLst>
          </p:cNvPr>
          <p:cNvSpPr/>
          <p:nvPr/>
        </p:nvSpPr>
        <p:spPr>
          <a:xfrm rot="10800000">
            <a:off x="2179499" y="3260993"/>
            <a:ext cx="378058" cy="344711"/>
          </a:xfrm>
          <a:prstGeom prst="flowChartOffpage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CEFFCB-2629-41A3-9931-33EBF606F249}"/>
              </a:ext>
            </a:extLst>
          </p:cNvPr>
          <p:cNvSpPr txBox="1"/>
          <p:nvPr/>
        </p:nvSpPr>
        <p:spPr>
          <a:xfrm>
            <a:off x="2230064" y="3273101"/>
            <a:ext cx="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65" name="Flowchart: Off-page Connector 64">
            <a:extLst>
              <a:ext uri="{FF2B5EF4-FFF2-40B4-BE49-F238E27FC236}">
                <a16:creationId xmlns:a16="http://schemas.microsoft.com/office/drawing/2014/main" id="{4F6DF274-1F0F-4D82-A2CF-49FA58A19596}"/>
              </a:ext>
            </a:extLst>
          </p:cNvPr>
          <p:cNvSpPr/>
          <p:nvPr/>
        </p:nvSpPr>
        <p:spPr>
          <a:xfrm rot="10800000">
            <a:off x="2817953" y="3259991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CFBA1E-3A66-4917-9073-8B73B5993F60}"/>
              </a:ext>
            </a:extLst>
          </p:cNvPr>
          <p:cNvSpPr txBox="1"/>
          <p:nvPr/>
        </p:nvSpPr>
        <p:spPr>
          <a:xfrm>
            <a:off x="2853573" y="3284825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DED21D51-E888-4980-9A04-0CCD65DE94C9}"/>
              </a:ext>
            </a:extLst>
          </p:cNvPr>
          <p:cNvSpPr/>
          <p:nvPr/>
        </p:nvSpPr>
        <p:spPr>
          <a:xfrm rot="10800000">
            <a:off x="3330834" y="3254134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FD1D0B-EB1A-4A7F-B532-3139652856CB}"/>
              </a:ext>
            </a:extLst>
          </p:cNvPr>
          <p:cNvSpPr txBox="1"/>
          <p:nvPr/>
        </p:nvSpPr>
        <p:spPr>
          <a:xfrm>
            <a:off x="3366454" y="3278968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69" name="Flowchart: Off-page Connector 68">
            <a:extLst>
              <a:ext uri="{FF2B5EF4-FFF2-40B4-BE49-F238E27FC236}">
                <a16:creationId xmlns:a16="http://schemas.microsoft.com/office/drawing/2014/main" id="{4CDC2913-778E-45B2-91DF-F5576E9428C0}"/>
              </a:ext>
            </a:extLst>
          </p:cNvPr>
          <p:cNvSpPr/>
          <p:nvPr/>
        </p:nvSpPr>
        <p:spPr>
          <a:xfrm rot="10800000">
            <a:off x="3773378" y="3265858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C5C10-8E0F-4460-8E50-7A2F2776EBDF}"/>
              </a:ext>
            </a:extLst>
          </p:cNvPr>
          <p:cNvSpPr txBox="1"/>
          <p:nvPr/>
        </p:nvSpPr>
        <p:spPr>
          <a:xfrm>
            <a:off x="3808998" y="3273108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7482B4-9C6A-4671-B598-2E2FCB5F588D}"/>
              </a:ext>
            </a:extLst>
          </p:cNvPr>
          <p:cNvSpPr txBox="1"/>
          <p:nvPr/>
        </p:nvSpPr>
        <p:spPr>
          <a:xfrm>
            <a:off x="1636363" y="3257605"/>
            <a:ext cx="2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33B2D8C-7F5E-41A9-9EA1-5D18BB3896C5}"/>
              </a:ext>
            </a:extLst>
          </p:cNvPr>
          <p:cNvCxnSpPr/>
          <p:nvPr/>
        </p:nvCxnSpPr>
        <p:spPr>
          <a:xfrm>
            <a:off x="967151" y="5411045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6B35A4E-8D22-445A-BE66-C1BA801E5182}"/>
              </a:ext>
            </a:extLst>
          </p:cNvPr>
          <p:cNvSpPr/>
          <p:nvPr/>
        </p:nvSpPr>
        <p:spPr>
          <a:xfrm>
            <a:off x="1057334" y="5068147"/>
            <a:ext cx="1589151" cy="7340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C497180-AAD4-4B2E-8081-7072E3461E50}"/>
              </a:ext>
            </a:extLst>
          </p:cNvPr>
          <p:cNvCxnSpPr>
            <a:cxnSpLocks/>
          </p:cNvCxnSpPr>
          <p:nvPr/>
        </p:nvCxnSpPr>
        <p:spPr>
          <a:xfrm>
            <a:off x="1242706" y="3872391"/>
            <a:ext cx="120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29F9E44-EE41-4F53-9490-075BD25446CD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242706" y="3626937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E5C9732-BEC8-4459-87C6-9AD71B37F425}"/>
              </a:ext>
            </a:extLst>
          </p:cNvPr>
          <p:cNvCxnSpPr>
            <a:cxnSpLocks/>
          </p:cNvCxnSpPr>
          <p:nvPr/>
        </p:nvCxnSpPr>
        <p:spPr>
          <a:xfrm flipH="1">
            <a:off x="2415018" y="3647457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DA2AAC-2601-4A75-96F5-65A694E25A3C}"/>
              </a:ext>
            </a:extLst>
          </p:cNvPr>
          <p:cNvCxnSpPr>
            <a:cxnSpLocks/>
          </p:cNvCxnSpPr>
          <p:nvPr/>
        </p:nvCxnSpPr>
        <p:spPr>
          <a:xfrm>
            <a:off x="2898595" y="3884119"/>
            <a:ext cx="120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65AA037-9A5C-4FEF-B235-E013BA9B941C}"/>
              </a:ext>
            </a:extLst>
          </p:cNvPr>
          <p:cNvCxnSpPr>
            <a:cxnSpLocks/>
          </p:cNvCxnSpPr>
          <p:nvPr/>
        </p:nvCxnSpPr>
        <p:spPr>
          <a:xfrm flipH="1">
            <a:off x="2898595" y="3638665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CE0C49D-17E2-4541-B6E9-0B9FBA715A72}"/>
              </a:ext>
            </a:extLst>
          </p:cNvPr>
          <p:cNvCxnSpPr>
            <a:cxnSpLocks/>
          </p:cNvCxnSpPr>
          <p:nvPr/>
        </p:nvCxnSpPr>
        <p:spPr>
          <a:xfrm flipH="1">
            <a:off x="4070907" y="3659185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38CD51B-7898-4A14-93AB-0D79AD7D9C9F}"/>
              </a:ext>
            </a:extLst>
          </p:cNvPr>
          <p:cNvSpPr txBox="1"/>
          <p:nvPr/>
        </p:nvSpPr>
        <p:spPr>
          <a:xfrm>
            <a:off x="1394367" y="3853303"/>
            <a:ext cx="105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Codon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CACB41F-C625-4195-949F-99E52AB6C1CF}"/>
              </a:ext>
            </a:extLst>
          </p:cNvPr>
          <p:cNvSpPr txBox="1"/>
          <p:nvPr/>
        </p:nvSpPr>
        <p:spPr>
          <a:xfrm>
            <a:off x="3076629" y="3865027"/>
            <a:ext cx="105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Codon</a:t>
            </a:r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858C4421-D3DC-4F38-9AC1-40F284F8946D}"/>
              </a:ext>
            </a:extLst>
          </p:cNvPr>
          <p:cNvSpPr/>
          <p:nvPr/>
        </p:nvSpPr>
        <p:spPr>
          <a:xfrm>
            <a:off x="1707173" y="4183056"/>
            <a:ext cx="298944" cy="86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1F8682AF-6146-4BB5-BCCB-DC0C823F8173}"/>
              </a:ext>
            </a:extLst>
          </p:cNvPr>
          <p:cNvSpPr/>
          <p:nvPr/>
        </p:nvSpPr>
        <p:spPr>
          <a:xfrm>
            <a:off x="3407014" y="4185992"/>
            <a:ext cx="298944" cy="86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CED47C-06B4-47F7-9D93-85BAEFC30641}"/>
              </a:ext>
            </a:extLst>
          </p:cNvPr>
          <p:cNvSpPr/>
          <p:nvPr/>
        </p:nvSpPr>
        <p:spPr>
          <a:xfrm>
            <a:off x="2827515" y="5079875"/>
            <a:ext cx="1589151" cy="73409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73D436-8E32-4202-B81F-DA340C2E6D5B}"/>
              </a:ext>
            </a:extLst>
          </p:cNvPr>
          <p:cNvSpPr txBox="1"/>
          <p:nvPr/>
        </p:nvSpPr>
        <p:spPr>
          <a:xfrm>
            <a:off x="2099027" y="4287083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009F30-323E-42B1-95FA-99F47DD83466}"/>
              </a:ext>
            </a:extLst>
          </p:cNvPr>
          <p:cNvSpPr txBox="1"/>
          <p:nvPr/>
        </p:nvSpPr>
        <p:spPr>
          <a:xfrm>
            <a:off x="1819254" y="6290276"/>
            <a:ext cx="158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Dogma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45D29E4-C32E-4ACB-9D3E-1C2D80FBC40A}"/>
              </a:ext>
            </a:extLst>
          </p:cNvPr>
          <p:cNvSpPr/>
          <p:nvPr/>
        </p:nvSpPr>
        <p:spPr>
          <a:xfrm>
            <a:off x="738554" y="2957991"/>
            <a:ext cx="3912577" cy="118839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369F614-AF81-41C1-8C37-663452369102}"/>
              </a:ext>
            </a:extLst>
          </p:cNvPr>
          <p:cNvSpPr/>
          <p:nvPr/>
        </p:nvSpPr>
        <p:spPr>
          <a:xfrm rot="19217794">
            <a:off x="4703287" y="1992106"/>
            <a:ext cx="1849016" cy="672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E80214E-6FD8-49CA-809F-987E008AE728}"/>
              </a:ext>
            </a:extLst>
          </p:cNvPr>
          <p:cNvSpPr/>
          <p:nvPr/>
        </p:nvSpPr>
        <p:spPr>
          <a:xfrm>
            <a:off x="4919641" y="3265850"/>
            <a:ext cx="1852200" cy="492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BA4765D0-8D3A-4783-8E9B-02ED5066DB87}"/>
              </a:ext>
            </a:extLst>
          </p:cNvPr>
          <p:cNvSpPr/>
          <p:nvPr/>
        </p:nvSpPr>
        <p:spPr>
          <a:xfrm rot="17672621">
            <a:off x="5500253" y="3616532"/>
            <a:ext cx="604188" cy="1886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706D064-3FE2-400E-AB2E-6A5A78C90690}"/>
              </a:ext>
            </a:extLst>
          </p:cNvPr>
          <p:cNvSpPr txBox="1"/>
          <p:nvPr/>
        </p:nvSpPr>
        <p:spPr>
          <a:xfrm>
            <a:off x="10383677" y="3511612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37E2075-1C8D-4EEC-BD3C-17733E49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67" y="1085030"/>
            <a:ext cx="2836644" cy="178033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69E50BF-D596-4B5B-98CA-52EA7B32E29C}"/>
              </a:ext>
            </a:extLst>
          </p:cNvPr>
          <p:cNvSpPr/>
          <p:nvPr/>
        </p:nvSpPr>
        <p:spPr>
          <a:xfrm>
            <a:off x="7994886" y="2824066"/>
            <a:ext cx="21275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https://galaxyproject.org/tutorials/rb_rnaseq/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A7B57B1-BE2C-4EB9-838E-5967901C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630" y="5048991"/>
            <a:ext cx="3136118" cy="170060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B3C5561-A109-4EFC-81D4-F24BA92A6A9F}"/>
              </a:ext>
            </a:extLst>
          </p:cNvPr>
          <p:cNvSpPr txBox="1"/>
          <p:nvPr/>
        </p:nvSpPr>
        <p:spPr>
          <a:xfrm>
            <a:off x="10281142" y="164711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5BF74A-BA3A-43F2-B246-6B8D9137865F}"/>
              </a:ext>
            </a:extLst>
          </p:cNvPr>
          <p:cNvSpPr txBox="1"/>
          <p:nvPr/>
        </p:nvSpPr>
        <p:spPr>
          <a:xfrm>
            <a:off x="10292870" y="5415100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Quantitative PCR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D4549D8C-9F7A-4666-A83F-7C2517BA63F9}"/>
              </a:ext>
            </a:extLst>
          </p:cNvPr>
          <p:cNvSpPr txBox="1">
            <a:spLocks/>
          </p:cNvSpPr>
          <p:nvPr/>
        </p:nvSpPr>
        <p:spPr>
          <a:xfrm>
            <a:off x="244282" y="103622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Transcriptomics: What and How?</a:t>
            </a:r>
            <a:endParaRPr lang="en-US" b="1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5" grpId="0" animBg="1"/>
      <p:bldP spid="116" grpId="0" animBg="1"/>
      <p:bldP spid="118" grpId="0" animBg="1"/>
      <p:bldP spid="123" grpId="0"/>
      <p:bldP spid="125" grpId="0"/>
      <p:bldP spid="127" grpId="0"/>
      <p:bldP spid="1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396346" y="4060432"/>
            <a:ext cx="7715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Technical </a:t>
            </a:r>
            <a:r>
              <a:rPr lang="en-US" sz="2800" b="1" dirty="0"/>
              <a:t>replicates are: S1 /S2  and S5 / S6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Biological</a:t>
            </a:r>
            <a:r>
              <a:rPr lang="en-US" sz="2800" b="1" dirty="0"/>
              <a:t> replicates are: S3 – S1/S2 and S4 - S5/S6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14650" y="2086601"/>
            <a:ext cx="6057900" cy="1441010"/>
            <a:chOff x="253339" y="3039815"/>
            <a:chExt cx="4463037" cy="1441010"/>
          </a:xfrm>
        </p:grpSpPr>
        <p:pic>
          <p:nvPicPr>
            <p:cNvPr id="8" name="Picture 7" descr="c57bl6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51" y="3039815"/>
              <a:ext cx="749449" cy="718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c57bl6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318" y="3067136"/>
              <a:ext cx="714896" cy="6854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 descr="DBA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" t="3496" b="9005"/>
            <a:stretch/>
          </p:blipFill>
          <p:spPr>
            <a:xfrm>
              <a:off x="2713517" y="3039815"/>
              <a:ext cx="898200" cy="629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DBA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" t="3496" b="9005"/>
            <a:stretch/>
          </p:blipFill>
          <p:spPr>
            <a:xfrm>
              <a:off x="3818176" y="3067136"/>
              <a:ext cx="898200" cy="629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253339" y="4111493"/>
              <a:ext cx="302568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11572" y="4111493"/>
              <a:ext cx="302568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</a:rPr>
                <a:t>S3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9051" y="4111493"/>
              <a:ext cx="302568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90773" y="4111493"/>
              <a:ext cx="302568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S6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9559" y="4111493"/>
              <a:ext cx="302568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</a:rPr>
                <a:t>S4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43052" y="4111493"/>
              <a:ext cx="302568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57200" y="3578952"/>
              <a:ext cx="452688" cy="42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909888" y="3578952"/>
              <a:ext cx="0" cy="5075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686158" y="3578952"/>
              <a:ext cx="0" cy="5075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876645" y="3603961"/>
              <a:ext cx="0" cy="5075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03080" y="3613493"/>
              <a:ext cx="0" cy="5075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003080" y="3603961"/>
              <a:ext cx="408608" cy="51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569202" y="5580470"/>
            <a:ext cx="1007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inferences about  the population you need </a:t>
            </a:r>
            <a:r>
              <a:rPr lang="en-US" sz="2400" b="1" i="1" dirty="0">
                <a:solidFill>
                  <a:srgbClr val="FF0000"/>
                </a:solidFill>
              </a:rPr>
              <a:t>biological replicates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5C1CC4C-CC22-7044-844A-F8C3819E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Replicates</a:t>
            </a:r>
          </a:p>
        </p:txBody>
      </p:sp>
    </p:spTree>
    <p:extLst>
      <p:ext uri="{BB962C8B-B14F-4D97-AF65-F5344CB8AC3E}">
        <p14:creationId xmlns:p14="http://schemas.microsoft.com/office/powerpoint/2010/main" val="15066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DB70BA-6951-44D2-B2F2-949D8607CDBA}"/>
              </a:ext>
            </a:extLst>
          </p:cNvPr>
          <p:cNvSpPr txBox="1"/>
          <p:nvPr/>
        </p:nvSpPr>
        <p:spPr>
          <a:xfrm>
            <a:off x="3025833" y="236879"/>
            <a:ext cx="65908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Microarray Experiment (Wet Lab) (Susan/Karuna)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5D363-27CC-4A68-8FDA-316B8168AF37}"/>
              </a:ext>
            </a:extLst>
          </p:cNvPr>
          <p:cNvSpPr txBox="1"/>
          <p:nvPr/>
        </p:nvSpPr>
        <p:spPr>
          <a:xfrm>
            <a:off x="415636" y="1363287"/>
            <a:ext cx="11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856BB-E833-495C-B46F-6F0D0FB05BB4}"/>
              </a:ext>
            </a:extLst>
          </p:cNvPr>
          <p:cNvSpPr txBox="1"/>
          <p:nvPr/>
        </p:nvSpPr>
        <p:spPr>
          <a:xfrm>
            <a:off x="931025" y="1363287"/>
            <a:ext cx="9526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of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Kits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Microarray platforms available on-site and at Georgetown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other things</a:t>
            </a:r>
          </a:p>
        </p:txBody>
      </p:sp>
    </p:spTree>
    <p:extLst>
      <p:ext uri="{BB962C8B-B14F-4D97-AF65-F5344CB8AC3E}">
        <p14:creationId xmlns:p14="http://schemas.microsoft.com/office/powerpoint/2010/main" val="405021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DB70BA-6951-44D2-B2F2-949D8607CDBA}"/>
              </a:ext>
            </a:extLst>
          </p:cNvPr>
          <p:cNvSpPr txBox="1"/>
          <p:nvPr/>
        </p:nvSpPr>
        <p:spPr>
          <a:xfrm>
            <a:off x="3025833" y="236879"/>
            <a:ext cx="49167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Genomic Experiment (Data Analysis)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5D363-27CC-4A68-8FDA-316B8168AF37}"/>
              </a:ext>
            </a:extLst>
          </p:cNvPr>
          <p:cNvSpPr txBox="1"/>
          <p:nvPr/>
        </p:nvSpPr>
        <p:spPr>
          <a:xfrm>
            <a:off x="415636" y="1363287"/>
            <a:ext cx="11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4D096D-0B3B-4D21-91C7-6BD94FC27666}"/>
              </a:ext>
            </a:extLst>
          </p:cNvPr>
          <p:cNvSpPr/>
          <p:nvPr/>
        </p:nvSpPr>
        <p:spPr>
          <a:xfrm>
            <a:off x="3906981" y="1064029"/>
            <a:ext cx="3796441" cy="668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 experiment novel?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BD589DE-7B73-4BF0-A67F-C4DD94ADB549}"/>
              </a:ext>
            </a:extLst>
          </p:cNvPr>
          <p:cNvSpPr/>
          <p:nvPr/>
        </p:nvSpPr>
        <p:spPr>
          <a:xfrm>
            <a:off x="5403493" y="1732619"/>
            <a:ext cx="803416" cy="129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0F413-E4CB-4D57-B75F-EFFBAD90AA85}"/>
              </a:ext>
            </a:extLst>
          </p:cNvPr>
          <p:cNvSpPr/>
          <p:nvPr/>
        </p:nvSpPr>
        <p:spPr>
          <a:xfrm>
            <a:off x="4059381" y="3025833"/>
            <a:ext cx="3796441" cy="668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a new pathway being analyzed?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72D8B-BF42-40D3-A37C-B42B5CF6FD94}"/>
              </a:ext>
            </a:extLst>
          </p:cNvPr>
          <p:cNvSpPr txBox="1"/>
          <p:nvPr/>
        </p:nvSpPr>
        <p:spPr>
          <a:xfrm>
            <a:off x="4917975" y="203187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B2937B9-1806-42D0-8397-CC78A10ED6A4}"/>
              </a:ext>
            </a:extLst>
          </p:cNvPr>
          <p:cNvSpPr/>
          <p:nvPr/>
        </p:nvSpPr>
        <p:spPr>
          <a:xfrm>
            <a:off x="5403493" y="3699781"/>
            <a:ext cx="803416" cy="129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0B1C9-FE85-474D-8CA3-38FF477DA817}"/>
              </a:ext>
            </a:extLst>
          </p:cNvPr>
          <p:cNvSpPr txBox="1"/>
          <p:nvPr/>
        </p:nvSpPr>
        <p:spPr>
          <a:xfrm>
            <a:off x="4917975" y="399903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FB405ACE-133A-4331-B9C7-8C89AC781C27}"/>
              </a:ext>
            </a:extLst>
          </p:cNvPr>
          <p:cNvSpPr/>
          <p:nvPr/>
        </p:nvSpPr>
        <p:spPr>
          <a:xfrm>
            <a:off x="4739592" y="4998353"/>
            <a:ext cx="2131218" cy="1633484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Proceed with the experiment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C7E0794-98EF-47C2-B776-17DB3B58AFC8}"/>
              </a:ext>
            </a:extLst>
          </p:cNvPr>
          <p:cNvSpPr/>
          <p:nvPr/>
        </p:nvSpPr>
        <p:spPr>
          <a:xfrm>
            <a:off x="2891250" y="1108821"/>
            <a:ext cx="1014152" cy="668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3E2D35-04D8-4B57-BAB7-79D45D30CEC9}"/>
              </a:ext>
            </a:extLst>
          </p:cNvPr>
          <p:cNvSpPr/>
          <p:nvPr/>
        </p:nvSpPr>
        <p:spPr>
          <a:xfrm>
            <a:off x="581890" y="923717"/>
            <a:ext cx="2309359" cy="971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the analyst  with a list of gene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11D7-EA9B-41CF-B3CD-E643A157F058}"/>
              </a:ext>
            </a:extLst>
          </p:cNvPr>
          <p:cNvSpPr txBox="1"/>
          <p:nvPr/>
        </p:nvSpPr>
        <p:spPr>
          <a:xfrm>
            <a:off x="3398326" y="92415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CBBD1AE5-57BA-40B0-AEC1-24526155CD19}"/>
              </a:ext>
            </a:extLst>
          </p:cNvPr>
          <p:cNvSpPr/>
          <p:nvPr/>
        </p:nvSpPr>
        <p:spPr>
          <a:xfrm>
            <a:off x="3043650" y="2973640"/>
            <a:ext cx="1014152" cy="668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4EE3B5-9C0B-44D3-B159-D8533A6D2381}"/>
              </a:ext>
            </a:extLst>
          </p:cNvPr>
          <p:cNvSpPr/>
          <p:nvPr/>
        </p:nvSpPr>
        <p:spPr>
          <a:xfrm>
            <a:off x="581890" y="2891064"/>
            <a:ext cx="2461760" cy="869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the analyst with a list of gene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960250-8A40-4D63-ACD0-2F1CBCF60DA7}"/>
              </a:ext>
            </a:extLst>
          </p:cNvPr>
          <p:cNvCxnSpPr/>
          <p:nvPr/>
        </p:nvCxnSpPr>
        <p:spPr>
          <a:xfrm flipH="1">
            <a:off x="232756" y="1429787"/>
            <a:ext cx="349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D3B053-A98D-42A6-9554-C9C47E82644C}"/>
              </a:ext>
            </a:extLst>
          </p:cNvPr>
          <p:cNvCxnSpPr>
            <a:cxnSpLocks/>
          </p:cNvCxnSpPr>
          <p:nvPr/>
        </p:nvCxnSpPr>
        <p:spPr>
          <a:xfrm>
            <a:off x="232756" y="1429787"/>
            <a:ext cx="0" cy="44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A5F6CB-A3AD-46B7-A05A-D7FB93E89E84}"/>
              </a:ext>
            </a:extLst>
          </p:cNvPr>
          <p:cNvCxnSpPr/>
          <p:nvPr/>
        </p:nvCxnSpPr>
        <p:spPr>
          <a:xfrm flipH="1">
            <a:off x="252155" y="3377735"/>
            <a:ext cx="349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072E61-2AC3-4D4B-8AA6-BFB26B914550}"/>
              </a:ext>
            </a:extLst>
          </p:cNvPr>
          <p:cNvCxnSpPr>
            <a:cxnSpLocks/>
          </p:cNvCxnSpPr>
          <p:nvPr/>
        </p:nvCxnSpPr>
        <p:spPr>
          <a:xfrm>
            <a:off x="252155" y="5831755"/>
            <a:ext cx="4665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656C428-FB3D-4B46-8F43-AF192C1013FC}"/>
              </a:ext>
            </a:extLst>
          </p:cNvPr>
          <p:cNvSpPr txBox="1"/>
          <p:nvPr/>
        </p:nvSpPr>
        <p:spPr>
          <a:xfrm>
            <a:off x="3464010" y="278905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2538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7" grpId="0"/>
      <p:bldP spid="18" grpId="0" animBg="1"/>
      <p:bldP spid="19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B6B68C-FC60-49C0-9B78-EEABB58774C6}"/>
              </a:ext>
            </a:extLst>
          </p:cNvPr>
          <p:cNvSpPr txBox="1"/>
          <p:nvPr/>
        </p:nvSpPr>
        <p:spPr>
          <a:xfrm>
            <a:off x="323850" y="1308100"/>
            <a:ext cx="112649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b="1" dirty="0"/>
              <a:t>Design of the experiment 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Number of samples used?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Does your question require biological or technical replicates?	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What kind of probes needed to answer your question?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b="1" dirty="0"/>
              <a:t>Files and Information Required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Raw intensity files: </a:t>
            </a:r>
            <a:r>
              <a:rPr lang="en-US" sz="3000" dirty="0"/>
              <a:t>If done in-house, the .CEL files from Affymetrix platform. If done elsewhere and done on other platforms, the platform name and raw data from the same.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Sample Names: </a:t>
            </a:r>
            <a:r>
              <a:rPr lang="en-US" sz="3000" dirty="0"/>
              <a:t>Names associated to each sample.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Condition: </a:t>
            </a:r>
            <a:r>
              <a:rPr lang="en-US" sz="3000" dirty="0"/>
              <a:t>Condition associated to each sample.</a:t>
            </a:r>
            <a:endParaRPr lang="en-US" sz="3000" b="1" dirty="0"/>
          </a:p>
          <a:p>
            <a:pPr marL="2743200" lvl="5" indent="-457200">
              <a:buFont typeface="Wingdings" panose="05000000000000000000" pitchFamily="2" charset="2"/>
              <a:buChar char="§"/>
            </a:pPr>
            <a:endParaRPr lang="en-US" sz="3000" b="1" dirty="0"/>
          </a:p>
          <a:p>
            <a:r>
              <a:rPr lang="en-US" sz="3000" b="1" dirty="0"/>
              <a:t>                  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3C627C-3E16-4CA8-9E00-E12952D1B004}"/>
              </a:ext>
            </a:extLst>
          </p:cNvPr>
          <p:cNvSpPr txBox="1">
            <a:spLocks/>
          </p:cNvSpPr>
          <p:nvPr/>
        </p:nvSpPr>
        <p:spPr>
          <a:xfrm>
            <a:off x="323850" y="74018"/>
            <a:ext cx="10515600" cy="112504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/>
              <a:t>Files and Information Required for analysis microarray</a:t>
            </a:r>
          </a:p>
          <a:p>
            <a:endParaRPr lang="en-US" b="1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8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9904C-E624-43DA-A379-CF6273B58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6837"/>
            <a:ext cx="2950977" cy="44521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Quality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Background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Differential Gene Expression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8F55C1-EBEC-4126-97B2-31F46F393D2C}"/>
              </a:ext>
            </a:extLst>
          </p:cNvPr>
          <p:cNvSpPr/>
          <p:nvPr/>
        </p:nvSpPr>
        <p:spPr>
          <a:xfrm>
            <a:off x="6604984" y="1158475"/>
            <a:ext cx="1686757" cy="7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0F461-6BD3-4948-ADD1-04D9AD38E969}"/>
              </a:ext>
            </a:extLst>
          </p:cNvPr>
          <p:cNvSpPr/>
          <p:nvPr/>
        </p:nvSpPr>
        <p:spPr>
          <a:xfrm>
            <a:off x="6604982" y="4814032"/>
            <a:ext cx="1686757" cy="406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33B48F-48E3-4F40-82D5-BBF6B11396D2}"/>
              </a:ext>
            </a:extLst>
          </p:cNvPr>
          <p:cNvSpPr/>
          <p:nvPr/>
        </p:nvSpPr>
        <p:spPr>
          <a:xfrm>
            <a:off x="6604984" y="5765429"/>
            <a:ext cx="1686757" cy="909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Gene Expression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E9F1CE-4CD0-4E67-AE4D-0932C8CD7D3E}"/>
              </a:ext>
            </a:extLst>
          </p:cNvPr>
          <p:cNvSpPr/>
          <p:nvPr/>
        </p:nvSpPr>
        <p:spPr>
          <a:xfrm>
            <a:off x="6338656" y="2430944"/>
            <a:ext cx="2228295" cy="30703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BE3859-E09B-45B5-AE10-C13DE50CBAEE}"/>
              </a:ext>
            </a:extLst>
          </p:cNvPr>
          <p:cNvSpPr/>
          <p:nvPr/>
        </p:nvSpPr>
        <p:spPr>
          <a:xfrm>
            <a:off x="6196614" y="2314236"/>
            <a:ext cx="2503503" cy="445215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A0A3F-960F-457A-9E39-620E6C311C82}"/>
              </a:ext>
            </a:extLst>
          </p:cNvPr>
          <p:cNvSpPr/>
          <p:nvPr/>
        </p:nvSpPr>
        <p:spPr>
          <a:xfrm>
            <a:off x="9278303" y="2430944"/>
            <a:ext cx="1415989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Basic 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C5CE07-2D08-4849-8217-9C75C2748A29}"/>
              </a:ext>
            </a:extLst>
          </p:cNvPr>
          <p:cNvSpPr/>
          <p:nvPr/>
        </p:nvSpPr>
        <p:spPr>
          <a:xfrm>
            <a:off x="9325991" y="1180668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affy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F6464C-4C93-4FDE-95A3-F0BABAC5830F}"/>
              </a:ext>
            </a:extLst>
          </p:cNvPr>
          <p:cNvSpPr/>
          <p:nvPr/>
        </p:nvSpPr>
        <p:spPr>
          <a:xfrm>
            <a:off x="4008268" y="4763562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Affy</a:t>
            </a:r>
            <a:r>
              <a:rPr lang="en-US" dirty="0"/>
              <a:t> (RMA)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DB8640-3A0E-4E10-8319-933873A76C5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260019" y="5105353"/>
            <a:ext cx="983943" cy="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584068-647B-4E42-A1D5-3339982854B3}"/>
              </a:ext>
            </a:extLst>
          </p:cNvPr>
          <p:cNvCxnSpPr>
            <a:stCxn id="15" idx="1"/>
            <a:endCxn id="5" idx="3"/>
          </p:cNvCxnSpPr>
          <p:nvPr/>
        </p:nvCxnSpPr>
        <p:spPr>
          <a:xfrm flipH="1">
            <a:off x="8291741" y="1522459"/>
            <a:ext cx="10342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672748A-C229-4D4A-9E83-1E16ACD4DD50}"/>
              </a:ext>
            </a:extLst>
          </p:cNvPr>
          <p:cNvCxnSpPr>
            <a:cxnSpLocks/>
            <a:stCxn id="13" idx="1"/>
            <a:endCxn id="71" idx="3"/>
          </p:cNvCxnSpPr>
          <p:nvPr/>
        </p:nvCxnSpPr>
        <p:spPr>
          <a:xfrm rot="10800000" flipV="1">
            <a:off x="8291739" y="2772734"/>
            <a:ext cx="986565" cy="5215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925CA6-BCC2-433A-8205-4891F97B74A3}"/>
              </a:ext>
            </a:extLst>
          </p:cNvPr>
          <p:cNvCxnSpPr>
            <a:stCxn id="5" idx="2"/>
          </p:cNvCxnSpPr>
          <p:nvPr/>
        </p:nvCxnSpPr>
        <p:spPr>
          <a:xfrm>
            <a:off x="7448363" y="1886444"/>
            <a:ext cx="4441" cy="510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31C212-6E66-4C4F-971C-769718778962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448363" y="5501320"/>
            <a:ext cx="4441" cy="264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462FA9C-4759-40D3-B54D-AE999132D7DB}"/>
              </a:ext>
            </a:extLst>
          </p:cNvPr>
          <p:cNvSpPr/>
          <p:nvPr/>
        </p:nvSpPr>
        <p:spPr>
          <a:xfrm>
            <a:off x="9375394" y="3615734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affy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F7A35-A39B-45EA-9ECA-57877A74795E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8345585" y="3953461"/>
            <a:ext cx="1029809" cy="4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9158450-8C17-4E25-813D-BDF11EC70C17}"/>
              </a:ext>
            </a:extLst>
          </p:cNvPr>
          <p:cNvSpPr/>
          <p:nvPr/>
        </p:nvSpPr>
        <p:spPr>
          <a:xfrm>
            <a:off x="6604981" y="2621439"/>
            <a:ext cx="1686757" cy="406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Check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A0E410-8BB5-4DA1-BCDF-ADCD08AF8C80}"/>
              </a:ext>
            </a:extLst>
          </p:cNvPr>
          <p:cNvSpPr/>
          <p:nvPr/>
        </p:nvSpPr>
        <p:spPr>
          <a:xfrm>
            <a:off x="6597587" y="3571346"/>
            <a:ext cx="1686757" cy="7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  <a:p>
            <a:pPr algn="ctr"/>
            <a:r>
              <a:rPr lang="en-US" dirty="0"/>
              <a:t>Correction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F8753A-7E84-4BD3-BCB6-F6D0C8CAA8A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440966" y="4299315"/>
            <a:ext cx="0" cy="522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6F0EED-DF24-4331-B4CE-B67E0A918272}"/>
              </a:ext>
            </a:extLst>
          </p:cNvPr>
          <p:cNvCxnSpPr/>
          <p:nvPr/>
        </p:nvCxnSpPr>
        <p:spPr>
          <a:xfrm>
            <a:off x="7446138" y="3049577"/>
            <a:ext cx="4441" cy="510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8FE8BD-CD26-4848-A83C-A19E0BBEE3D4}"/>
              </a:ext>
            </a:extLst>
          </p:cNvPr>
          <p:cNvSpPr/>
          <p:nvPr/>
        </p:nvSpPr>
        <p:spPr>
          <a:xfrm>
            <a:off x="9278303" y="5842741"/>
            <a:ext cx="1643697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Limma</a:t>
            </a:r>
            <a:endParaRPr lang="en-US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E3FC442-46DF-4091-88AE-41AEF6E29BFA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8291743" y="6184532"/>
            <a:ext cx="986561" cy="5215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804FFCE2-F2C5-4989-9C5E-F7D3A5741D2E}"/>
              </a:ext>
            </a:extLst>
          </p:cNvPr>
          <p:cNvSpPr txBox="1">
            <a:spLocks/>
          </p:cNvSpPr>
          <p:nvPr/>
        </p:nvSpPr>
        <p:spPr>
          <a:xfrm>
            <a:off x="178692" y="139144"/>
            <a:ext cx="10515600" cy="727970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Microarray Analysis Pipeline </a:t>
            </a:r>
            <a:endParaRPr lang="en-US" b="1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9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52" grpId="0" animBg="1"/>
      <p:bldP spid="71" grpId="0" animBg="1"/>
      <p:bldP spid="36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C5518-7112-466E-B295-6C5A76DC7188}"/>
              </a:ext>
            </a:extLst>
          </p:cNvPr>
          <p:cNvSpPr/>
          <p:nvPr/>
        </p:nvSpPr>
        <p:spPr>
          <a:xfrm>
            <a:off x="4322918" y="185773"/>
            <a:ext cx="320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Introduction to TACC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58D76-80F2-4852-AB94-CD3F7E25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884202"/>
            <a:ext cx="101346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9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0FBA9-BEE6-49CB-AFBD-A1D616BB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65200"/>
            <a:ext cx="10033000" cy="5786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D7DA9-90D4-48B0-86BC-FD8AAE622C8B}"/>
              </a:ext>
            </a:extLst>
          </p:cNvPr>
          <p:cNvSpPr/>
          <p:nvPr/>
        </p:nvSpPr>
        <p:spPr>
          <a:xfrm>
            <a:off x="4322918" y="185773"/>
            <a:ext cx="3033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Importing CEL Files </a:t>
            </a:r>
          </a:p>
        </p:txBody>
      </p:sp>
    </p:spTree>
    <p:extLst>
      <p:ext uri="{BB962C8B-B14F-4D97-AF65-F5344CB8AC3E}">
        <p14:creationId xmlns:p14="http://schemas.microsoft.com/office/powerpoint/2010/main" val="3237804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BA884-551F-4FFD-ACCB-54C8ED7E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708993"/>
            <a:ext cx="10071100" cy="59903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DD902-F245-403E-BA92-F761E0B627CE}"/>
              </a:ext>
            </a:extLst>
          </p:cNvPr>
          <p:cNvSpPr/>
          <p:nvPr/>
        </p:nvSpPr>
        <p:spPr>
          <a:xfrm>
            <a:off x="4246718" y="101406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Apply Condition </a:t>
            </a:r>
          </a:p>
        </p:txBody>
      </p:sp>
    </p:spTree>
    <p:extLst>
      <p:ext uri="{BB962C8B-B14F-4D97-AF65-F5344CB8AC3E}">
        <p14:creationId xmlns:p14="http://schemas.microsoft.com/office/powerpoint/2010/main" val="425395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8BEE8-0205-45E3-B4C5-B7B57DB4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622566"/>
            <a:ext cx="6254750" cy="6121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935538-1B80-4FD3-83F5-5596FEE49CB7}"/>
              </a:ext>
            </a:extLst>
          </p:cNvPr>
          <p:cNvSpPr/>
          <p:nvPr/>
        </p:nvSpPr>
        <p:spPr>
          <a:xfrm>
            <a:off x="3912036" y="-12700"/>
            <a:ext cx="4367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Selecting 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244203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5D144-8E2D-468C-907E-AFF32F15A402}"/>
              </a:ext>
            </a:extLst>
          </p:cNvPr>
          <p:cNvSpPr txBox="1"/>
          <p:nvPr/>
        </p:nvSpPr>
        <p:spPr>
          <a:xfrm>
            <a:off x="990600" y="68759"/>
            <a:ext cx="947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Files and Information Required for analysis </a:t>
            </a:r>
            <a:r>
              <a:rPr lang="en-US" sz="3000" b="1" dirty="0" err="1"/>
              <a:t>RNAseq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6B68C-FC60-49C0-9B78-EEABB58774C6}"/>
              </a:ext>
            </a:extLst>
          </p:cNvPr>
          <p:cNvSpPr txBox="1"/>
          <p:nvPr/>
        </p:nvSpPr>
        <p:spPr>
          <a:xfrm>
            <a:off x="260350" y="723900"/>
            <a:ext cx="112649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b="1" dirty="0"/>
              <a:t>Design of the experiment 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Number of samples used?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Does your question require biological or technical replicates?	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What is the coverage required for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000" b="1" dirty="0"/>
              <a:t>Files and Information Required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Raw Read files: </a:t>
            </a:r>
            <a:r>
              <a:rPr lang="en-US" sz="3000" dirty="0"/>
              <a:t>The output from the sequencers </a:t>
            </a:r>
            <a:r>
              <a:rPr lang="en-US" sz="3000" dirty="0" err="1"/>
              <a:t>Fastq</a:t>
            </a:r>
            <a:r>
              <a:rPr lang="en-US" sz="3000" dirty="0"/>
              <a:t> is needed. If done in other facility, </a:t>
            </a:r>
            <a:r>
              <a:rPr lang="en-US" sz="3000" dirty="0" err="1"/>
              <a:t>fastq</a:t>
            </a:r>
            <a:r>
              <a:rPr lang="en-US" sz="3000" dirty="0"/>
              <a:t> (or bam) has to be provided to the analysts, along with information about the sequencers, spike ins used, library </a:t>
            </a:r>
            <a:r>
              <a:rPr lang="en-US" sz="3000" dirty="0" err="1"/>
              <a:t>type,etc</a:t>
            </a:r>
            <a:r>
              <a:rPr lang="en-US" sz="3000" dirty="0"/>
              <a:t>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Sample Names: </a:t>
            </a:r>
            <a:r>
              <a:rPr lang="en-US" sz="3000" dirty="0"/>
              <a:t>Names associated to each sample.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000" b="1" dirty="0"/>
              <a:t>Condition: </a:t>
            </a:r>
            <a:r>
              <a:rPr lang="en-US" sz="3000" dirty="0"/>
              <a:t>Condition associated to each sample.</a:t>
            </a:r>
            <a:endParaRPr lang="en-US" sz="3000" b="1" dirty="0"/>
          </a:p>
          <a:p>
            <a:pPr marL="2743200" lvl="5" indent="-457200">
              <a:buFont typeface="Wingdings" panose="05000000000000000000" pitchFamily="2" charset="2"/>
              <a:buChar char="§"/>
            </a:pPr>
            <a:endParaRPr lang="en-US" sz="3000" b="1" dirty="0"/>
          </a:p>
          <a:p>
            <a:r>
              <a:rPr lang="en-US" sz="3000" b="1" dirty="0"/>
              <a:t>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5064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2FBF9799-DA6F-4CAE-8FD5-FDA4360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681" y="3278185"/>
            <a:ext cx="2892669" cy="13522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89B178-0C61-4A84-B201-1D7A3CC677ED}"/>
              </a:ext>
            </a:extLst>
          </p:cNvPr>
          <p:cNvCxnSpPr/>
          <p:nvPr/>
        </p:nvCxnSpPr>
        <p:spPr>
          <a:xfrm>
            <a:off x="817685" y="1457024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CF2425-84D4-4739-A11C-23EEF8F309A7}"/>
              </a:ext>
            </a:extLst>
          </p:cNvPr>
          <p:cNvCxnSpPr/>
          <p:nvPr/>
        </p:nvCxnSpPr>
        <p:spPr>
          <a:xfrm>
            <a:off x="846993" y="2189717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Stored Data 7">
            <a:extLst>
              <a:ext uri="{FF2B5EF4-FFF2-40B4-BE49-F238E27FC236}">
                <a16:creationId xmlns:a16="http://schemas.microsoft.com/office/drawing/2014/main" id="{80A64F0A-8128-41AA-B598-3319810DFDB9}"/>
              </a:ext>
            </a:extLst>
          </p:cNvPr>
          <p:cNvSpPr/>
          <p:nvPr/>
        </p:nvSpPr>
        <p:spPr>
          <a:xfrm rot="5400000">
            <a:off x="1019913" y="1435051"/>
            <a:ext cx="351694" cy="378057"/>
          </a:xfrm>
          <a:prstGeom prst="flowChartOnlineStorag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91A06CCC-ED1A-497E-9D1D-FF911FF1B1C8}"/>
              </a:ext>
            </a:extLst>
          </p:cNvPr>
          <p:cNvSpPr/>
          <p:nvPr/>
        </p:nvSpPr>
        <p:spPr>
          <a:xfrm rot="10800000">
            <a:off x="1016309" y="1820450"/>
            <a:ext cx="378058" cy="344711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Stored Data 9">
            <a:extLst>
              <a:ext uri="{FF2B5EF4-FFF2-40B4-BE49-F238E27FC236}">
                <a16:creationId xmlns:a16="http://schemas.microsoft.com/office/drawing/2014/main" id="{0DB6BEC1-2C7B-46D2-A672-CFDD4514FCF2}"/>
              </a:ext>
            </a:extLst>
          </p:cNvPr>
          <p:cNvSpPr/>
          <p:nvPr/>
        </p:nvSpPr>
        <p:spPr>
          <a:xfrm rot="5400000">
            <a:off x="1585558" y="1446780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172F08DF-0BD4-4DD5-83E4-CB14619BE13E}"/>
              </a:ext>
            </a:extLst>
          </p:cNvPr>
          <p:cNvSpPr/>
          <p:nvPr/>
        </p:nvSpPr>
        <p:spPr>
          <a:xfrm rot="10800000">
            <a:off x="1572376" y="1814708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Stored Data 11">
            <a:extLst>
              <a:ext uri="{FF2B5EF4-FFF2-40B4-BE49-F238E27FC236}">
                <a16:creationId xmlns:a16="http://schemas.microsoft.com/office/drawing/2014/main" id="{BACFB527-1E22-4DBA-8002-C01C35C65C24}"/>
              </a:ext>
            </a:extLst>
          </p:cNvPr>
          <p:cNvSpPr/>
          <p:nvPr/>
        </p:nvSpPr>
        <p:spPr>
          <a:xfrm rot="5400000">
            <a:off x="2151196" y="1440924"/>
            <a:ext cx="351694" cy="378057"/>
          </a:xfrm>
          <a:prstGeom prst="flowChartOnlineStora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E3C02-4B20-45A4-B19E-F8B9D9C232FC}"/>
              </a:ext>
            </a:extLst>
          </p:cNvPr>
          <p:cNvSpPr txBox="1"/>
          <p:nvPr/>
        </p:nvSpPr>
        <p:spPr>
          <a:xfrm>
            <a:off x="1057334" y="1824046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4EB4926A-3EB0-4EAA-ADEE-4524FB911ABA}"/>
              </a:ext>
            </a:extLst>
          </p:cNvPr>
          <p:cNvSpPr/>
          <p:nvPr/>
        </p:nvSpPr>
        <p:spPr>
          <a:xfrm rot="10800000">
            <a:off x="2123816" y="1827434"/>
            <a:ext cx="378058" cy="344711"/>
          </a:xfrm>
          <a:prstGeom prst="flowChartOffpage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02DE79-7B71-4AF1-9D9C-BB41B47EEAC9}"/>
              </a:ext>
            </a:extLst>
          </p:cNvPr>
          <p:cNvSpPr txBox="1"/>
          <p:nvPr/>
        </p:nvSpPr>
        <p:spPr>
          <a:xfrm>
            <a:off x="1600217" y="1448216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D3354-5B84-4BF3-BE0A-41B1F860D0C9}"/>
              </a:ext>
            </a:extLst>
          </p:cNvPr>
          <p:cNvSpPr txBox="1"/>
          <p:nvPr/>
        </p:nvSpPr>
        <p:spPr>
          <a:xfrm>
            <a:off x="1607996" y="1839542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458B1-FDC3-4451-9DF8-9B9215E43D5C}"/>
              </a:ext>
            </a:extLst>
          </p:cNvPr>
          <p:cNvSpPr txBox="1"/>
          <p:nvPr/>
        </p:nvSpPr>
        <p:spPr>
          <a:xfrm>
            <a:off x="2183502" y="1459901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6CC85E-2DC7-4256-B072-CCEC1B18FE0F}"/>
              </a:ext>
            </a:extLst>
          </p:cNvPr>
          <p:cNvSpPr txBox="1"/>
          <p:nvPr/>
        </p:nvSpPr>
        <p:spPr>
          <a:xfrm>
            <a:off x="2174381" y="1839542"/>
            <a:ext cx="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F95F7435-194B-46DB-80B1-6A849944783C}"/>
              </a:ext>
            </a:extLst>
          </p:cNvPr>
          <p:cNvSpPr/>
          <p:nvPr/>
        </p:nvSpPr>
        <p:spPr>
          <a:xfrm>
            <a:off x="2489699" y="2183250"/>
            <a:ext cx="298944" cy="1076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076B9-400B-4311-B664-BA13261B9A18}"/>
              </a:ext>
            </a:extLst>
          </p:cNvPr>
          <p:cNvSpPr txBox="1"/>
          <p:nvPr/>
        </p:nvSpPr>
        <p:spPr>
          <a:xfrm>
            <a:off x="1053632" y="1426250"/>
            <a:ext cx="2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45" name="Flowchart: Stored Data 44">
            <a:extLst>
              <a:ext uri="{FF2B5EF4-FFF2-40B4-BE49-F238E27FC236}">
                <a16:creationId xmlns:a16="http://schemas.microsoft.com/office/drawing/2014/main" id="{945D4BE9-5ACA-4D69-896B-CCDA5FBA3C2D}"/>
              </a:ext>
            </a:extLst>
          </p:cNvPr>
          <p:cNvSpPr/>
          <p:nvPr/>
        </p:nvSpPr>
        <p:spPr>
          <a:xfrm rot="5400000">
            <a:off x="2775448" y="1432132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6AC9E0-FF7E-4A03-BB4E-F85A37E11017}"/>
              </a:ext>
            </a:extLst>
          </p:cNvPr>
          <p:cNvSpPr txBox="1"/>
          <p:nvPr/>
        </p:nvSpPr>
        <p:spPr>
          <a:xfrm>
            <a:off x="2790107" y="1433568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7" name="Flowchart: Stored Data 46">
            <a:extLst>
              <a:ext uri="{FF2B5EF4-FFF2-40B4-BE49-F238E27FC236}">
                <a16:creationId xmlns:a16="http://schemas.microsoft.com/office/drawing/2014/main" id="{8665B6A9-4866-40E0-9D52-DDE86D6BF3F0}"/>
              </a:ext>
            </a:extLst>
          </p:cNvPr>
          <p:cNvSpPr/>
          <p:nvPr/>
        </p:nvSpPr>
        <p:spPr>
          <a:xfrm rot="5400000">
            <a:off x="3279539" y="1452649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4BDEC0-6446-479D-B248-4748AE449F82}"/>
              </a:ext>
            </a:extLst>
          </p:cNvPr>
          <p:cNvSpPr txBox="1"/>
          <p:nvPr/>
        </p:nvSpPr>
        <p:spPr>
          <a:xfrm>
            <a:off x="3294198" y="1454085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9" name="Flowchart: Stored Data 48">
            <a:extLst>
              <a:ext uri="{FF2B5EF4-FFF2-40B4-BE49-F238E27FC236}">
                <a16:creationId xmlns:a16="http://schemas.microsoft.com/office/drawing/2014/main" id="{237B0777-3C27-4511-90A4-71ABCCAA5118}"/>
              </a:ext>
            </a:extLst>
          </p:cNvPr>
          <p:cNvSpPr/>
          <p:nvPr/>
        </p:nvSpPr>
        <p:spPr>
          <a:xfrm rot="5400000">
            <a:off x="3730873" y="1455582"/>
            <a:ext cx="351694" cy="378057"/>
          </a:xfrm>
          <a:prstGeom prst="flowChartOnlineStorag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158E5-E410-4E97-A42A-941765A556E2}"/>
              </a:ext>
            </a:extLst>
          </p:cNvPr>
          <p:cNvSpPr txBox="1"/>
          <p:nvPr/>
        </p:nvSpPr>
        <p:spPr>
          <a:xfrm>
            <a:off x="3745532" y="1457018"/>
            <a:ext cx="20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1" name="Flowchart: Off-page Connector 50">
            <a:extLst>
              <a:ext uri="{FF2B5EF4-FFF2-40B4-BE49-F238E27FC236}">
                <a16:creationId xmlns:a16="http://schemas.microsoft.com/office/drawing/2014/main" id="{E162DF63-55F8-4577-8C83-145C5A352C1E}"/>
              </a:ext>
            </a:extLst>
          </p:cNvPr>
          <p:cNvSpPr/>
          <p:nvPr/>
        </p:nvSpPr>
        <p:spPr>
          <a:xfrm rot="10800000">
            <a:off x="2762270" y="1826432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6B107-B9C5-4889-A202-8539C828AE22}"/>
              </a:ext>
            </a:extLst>
          </p:cNvPr>
          <p:cNvSpPr txBox="1"/>
          <p:nvPr/>
        </p:nvSpPr>
        <p:spPr>
          <a:xfrm>
            <a:off x="2797890" y="1851266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3" name="Flowchart: Off-page Connector 52">
            <a:extLst>
              <a:ext uri="{FF2B5EF4-FFF2-40B4-BE49-F238E27FC236}">
                <a16:creationId xmlns:a16="http://schemas.microsoft.com/office/drawing/2014/main" id="{1C60C1B2-3045-4038-83B1-CA6FB3C720A1}"/>
              </a:ext>
            </a:extLst>
          </p:cNvPr>
          <p:cNvSpPr/>
          <p:nvPr/>
        </p:nvSpPr>
        <p:spPr>
          <a:xfrm rot="10800000">
            <a:off x="3275151" y="1820575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01CB37-A47E-44CC-9B6E-0B718FBBFC95}"/>
              </a:ext>
            </a:extLst>
          </p:cNvPr>
          <p:cNvSpPr txBox="1"/>
          <p:nvPr/>
        </p:nvSpPr>
        <p:spPr>
          <a:xfrm>
            <a:off x="3310771" y="1845409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85C80B6C-0909-4D2B-8402-A4DEAA844469}"/>
              </a:ext>
            </a:extLst>
          </p:cNvPr>
          <p:cNvSpPr/>
          <p:nvPr/>
        </p:nvSpPr>
        <p:spPr>
          <a:xfrm rot="10800000">
            <a:off x="3717695" y="1814715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2D2B4F-5D0D-44EE-9862-CA0606ABEFB5}"/>
              </a:ext>
            </a:extLst>
          </p:cNvPr>
          <p:cNvSpPr txBox="1"/>
          <p:nvPr/>
        </p:nvSpPr>
        <p:spPr>
          <a:xfrm>
            <a:off x="3753315" y="1839549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ABD1CF-5600-45A9-B592-B49D052B6DE2}"/>
              </a:ext>
            </a:extLst>
          </p:cNvPr>
          <p:cNvSpPr txBox="1"/>
          <p:nvPr/>
        </p:nvSpPr>
        <p:spPr>
          <a:xfrm>
            <a:off x="2914398" y="248138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13759D-1FAD-4AA6-9458-7821D071E214}"/>
              </a:ext>
            </a:extLst>
          </p:cNvPr>
          <p:cNvCxnSpPr/>
          <p:nvPr/>
        </p:nvCxnSpPr>
        <p:spPr>
          <a:xfrm>
            <a:off x="902676" y="3819224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Off-page Connector 58">
            <a:extLst>
              <a:ext uri="{FF2B5EF4-FFF2-40B4-BE49-F238E27FC236}">
                <a16:creationId xmlns:a16="http://schemas.microsoft.com/office/drawing/2014/main" id="{83692D38-65A3-4BBF-87B5-7AB722E5D3A3}"/>
              </a:ext>
            </a:extLst>
          </p:cNvPr>
          <p:cNvSpPr/>
          <p:nvPr/>
        </p:nvSpPr>
        <p:spPr>
          <a:xfrm rot="10800000">
            <a:off x="1071992" y="3449957"/>
            <a:ext cx="378058" cy="344711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Off-page Connector 59">
            <a:extLst>
              <a:ext uri="{FF2B5EF4-FFF2-40B4-BE49-F238E27FC236}">
                <a16:creationId xmlns:a16="http://schemas.microsoft.com/office/drawing/2014/main" id="{39923B40-C41F-4288-9142-79A0CF3B5B05}"/>
              </a:ext>
            </a:extLst>
          </p:cNvPr>
          <p:cNvSpPr/>
          <p:nvPr/>
        </p:nvSpPr>
        <p:spPr>
          <a:xfrm rot="10800000">
            <a:off x="1628059" y="3444214"/>
            <a:ext cx="378058" cy="378670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AA97E5-5AD6-4F13-8470-3445506BF972}"/>
              </a:ext>
            </a:extLst>
          </p:cNvPr>
          <p:cNvSpPr txBox="1"/>
          <p:nvPr/>
        </p:nvSpPr>
        <p:spPr>
          <a:xfrm>
            <a:off x="1113017" y="3453553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2" name="Flowchart: Off-page Connector 61">
            <a:extLst>
              <a:ext uri="{FF2B5EF4-FFF2-40B4-BE49-F238E27FC236}">
                <a16:creationId xmlns:a16="http://schemas.microsoft.com/office/drawing/2014/main" id="{9BAA6064-2574-4AEC-8C3D-CFBD77A14652}"/>
              </a:ext>
            </a:extLst>
          </p:cNvPr>
          <p:cNvSpPr/>
          <p:nvPr/>
        </p:nvSpPr>
        <p:spPr>
          <a:xfrm rot="10800000">
            <a:off x="2179499" y="3456941"/>
            <a:ext cx="378058" cy="344711"/>
          </a:xfrm>
          <a:prstGeom prst="flowChartOffpage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CEFFCB-2629-41A3-9931-33EBF606F249}"/>
              </a:ext>
            </a:extLst>
          </p:cNvPr>
          <p:cNvSpPr txBox="1"/>
          <p:nvPr/>
        </p:nvSpPr>
        <p:spPr>
          <a:xfrm>
            <a:off x="2230064" y="3469049"/>
            <a:ext cx="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65" name="Flowchart: Off-page Connector 64">
            <a:extLst>
              <a:ext uri="{FF2B5EF4-FFF2-40B4-BE49-F238E27FC236}">
                <a16:creationId xmlns:a16="http://schemas.microsoft.com/office/drawing/2014/main" id="{4F6DF274-1F0F-4D82-A2CF-49FA58A19596}"/>
              </a:ext>
            </a:extLst>
          </p:cNvPr>
          <p:cNvSpPr/>
          <p:nvPr/>
        </p:nvSpPr>
        <p:spPr>
          <a:xfrm rot="10800000">
            <a:off x="2817953" y="3455939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CFBA1E-3A66-4917-9073-8B73B5993F60}"/>
              </a:ext>
            </a:extLst>
          </p:cNvPr>
          <p:cNvSpPr txBox="1"/>
          <p:nvPr/>
        </p:nvSpPr>
        <p:spPr>
          <a:xfrm>
            <a:off x="2853573" y="3480773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DED21D51-E888-4980-9A04-0CCD65DE94C9}"/>
              </a:ext>
            </a:extLst>
          </p:cNvPr>
          <p:cNvSpPr/>
          <p:nvPr/>
        </p:nvSpPr>
        <p:spPr>
          <a:xfrm rot="10800000">
            <a:off x="3330834" y="3450082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FD1D0B-EB1A-4A7F-B532-3139652856CB}"/>
              </a:ext>
            </a:extLst>
          </p:cNvPr>
          <p:cNvSpPr txBox="1"/>
          <p:nvPr/>
        </p:nvSpPr>
        <p:spPr>
          <a:xfrm>
            <a:off x="3366454" y="3474916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69" name="Flowchart: Off-page Connector 68">
            <a:extLst>
              <a:ext uri="{FF2B5EF4-FFF2-40B4-BE49-F238E27FC236}">
                <a16:creationId xmlns:a16="http://schemas.microsoft.com/office/drawing/2014/main" id="{4CDC2913-778E-45B2-91DF-F5576E9428C0}"/>
              </a:ext>
            </a:extLst>
          </p:cNvPr>
          <p:cNvSpPr/>
          <p:nvPr/>
        </p:nvSpPr>
        <p:spPr>
          <a:xfrm rot="10800000">
            <a:off x="3773378" y="3461806"/>
            <a:ext cx="378058" cy="344711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C5C10-8E0F-4460-8E50-7A2F2776EBDF}"/>
              </a:ext>
            </a:extLst>
          </p:cNvPr>
          <p:cNvSpPr txBox="1"/>
          <p:nvPr/>
        </p:nvSpPr>
        <p:spPr>
          <a:xfrm>
            <a:off x="3808998" y="3469056"/>
            <a:ext cx="2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7482B4-9C6A-4671-B598-2E2FCB5F588D}"/>
              </a:ext>
            </a:extLst>
          </p:cNvPr>
          <p:cNvSpPr txBox="1"/>
          <p:nvPr/>
        </p:nvSpPr>
        <p:spPr>
          <a:xfrm>
            <a:off x="1636363" y="3453553"/>
            <a:ext cx="2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33B2D8C-7F5E-41A9-9EA1-5D18BB3896C5}"/>
              </a:ext>
            </a:extLst>
          </p:cNvPr>
          <p:cNvCxnSpPr/>
          <p:nvPr/>
        </p:nvCxnSpPr>
        <p:spPr>
          <a:xfrm>
            <a:off x="967151" y="5606993"/>
            <a:ext cx="3569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6B35A4E-8D22-445A-BE66-C1BA801E5182}"/>
              </a:ext>
            </a:extLst>
          </p:cNvPr>
          <p:cNvSpPr/>
          <p:nvPr/>
        </p:nvSpPr>
        <p:spPr>
          <a:xfrm>
            <a:off x="1057334" y="5264095"/>
            <a:ext cx="1589151" cy="7340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C497180-AAD4-4B2E-8081-7072E3461E50}"/>
              </a:ext>
            </a:extLst>
          </p:cNvPr>
          <p:cNvCxnSpPr>
            <a:cxnSpLocks/>
          </p:cNvCxnSpPr>
          <p:nvPr/>
        </p:nvCxnSpPr>
        <p:spPr>
          <a:xfrm>
            <a:off x="1242706" y="4068339"/>
            <a:ext cx="120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29F9E44-EE41-4F53-9490-075BD25446CD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242706" y="3822885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E5C9732-BEC8-4459-87C6-9AD71B37F425}"/>
              </a:ext>
            </a:extLst>
          </p:cNvPr>
          <p:cNvCxnSpPr>
            <a:cxnSpLocks/>
          </p:cNvCxnSpPr>
          <p:nvPr/>
        </p:nvCxnSpPr>
        <p:spPr>
          <a:xfrm flipH="1">
            <a:off x="2415018" y="3843405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DA2AAC-2601-4A75-96F5-65A694E25A3C}"/>
              </a:ext>
            </a:extLst>
          </p:cNvPr>
          <p:cNvCxnSpPr>
            <a:cxnSpLocks/>
          </p:cNvCxnSpPr>
          <p:nvPr/>
        </p:nvCxnSpPr>
        <p:spPr>
          <a:xfrm>
            <a:off x="2898595" y="4080067"/>
            <a:ext cx="1208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65AA037-9A5C-4FEF-B235-E013BA9B941C}"/>
              </a:ext>
            </a:extLst>
          </p:cNvPr>
          <p:cNvCxnSpPr>
            <a:cxnSpLocks/>
          </p:cNvCxnSpPr>
          <p:nvPr/>
        </p:nvCxnSpPr>
        <p:spPr>
          <a:xfrm flipH="1">
            <a:off x="2898595" y="3834613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CE0C49D-17E2-4541-B6E9-0B9FBA715A72}"/>
              </a:ext>
            </a:extLst>
          </p:cNvPr>
          <p:cNvCxnSpPr>
            <a:cxnSpLocks/>
          </p:cNvCxnSpPr>
          <p:nvPr/>
        </p:nvCxnSpPr>
        <p:spPr>
          <a:xfrm flipH="1">
            <a:off x="4070907" y="3855133"/>
            <a:ext cx="1" cy="24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38CD51B-7898-4A14-93AB-0D79AD7D9C9F}"/>
              </a:ext>
            </a:extLst>
          </p:cNvPr>
          <p:cNvSpPr txBox="1"/>
          <p:nvPr/>
        </p:nvSpPr>
        <p:spPr>
          <a:xfrm>
            <a:off x="1394367" y="4049251"/>
            <a:ext cx="105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Codon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CACB41F-C625-4195-949F-99E52AB6C1CF}"/>
              </a:ext>
            </a:extLst>
          </p:cNvPr>
          <p:cNvSpPr txBox="1"/>
          <p:nvPr/>
        </p:nvSpPr>
        <p:spPr>
          <a:xfrm>
            <a:off x="3076629" y="4060975"/>
            <a:ext cx="105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Codon</a:t>
            </a:r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858C4421-D3DC-4F38-9AC1-40F284F8946D}"/>
              </a:ext>
            </a:extLst>
          </p:cNvPr>
          <p:cNvSpPr/>
          <p:nvPr/>
        </p:nvSpPr>
        <p:spPr>
          <a:xfrm>
            <a:off x="1707173" y="4379004"/>
            <a:ext cx="298944" cy="86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1F8682AF-6146-4BB5-BCCB-DC0C823F8173}"/>
              </a:ext>
            </a:extLst>
          </p:cNvPr>
          <p:cNvSpPr/>
          <p:nvPr/>
        </p:nvSpPr>
        <p:spPr>
          <a:xfrm>
            <a:off x="3407014" y="4381940"/>
            <a:ext cx="298944" cy="86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CED47C-06B4-47F7-9D93-85BAEFC30641}"/>
              </a:ext>
            </a:extLst>
          </p:cNvPr>
          <p:cNvSpPr/>
          <p:nvPr/>
        </p:nvSpPr>
        <p:spPr>
          <a:xfrm>
            <a:off x="2827515" y="5275823"/>
            <a:ext cx="1589151" cy="73409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73D436-8E32-4202-B81F-DA340C2E6D5B}"/>
              </a:ext>
            </a:extLst>
          </p:cNvPr>
          <p:cNvSpPr txBox="1"/>
          <p:nvPr/>
        </p:nvSpPr>
        <p:spPr>
          <a:xfrm>
            <a:off x="2099027" y="4483031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009F30-323E-42B1-95FA-99F47DD83466}"/>
              </a:ext>
            </a:extLst>
          </p:cNvPr>
          <p:cNvSpPr txBox="1"/>
          <p:nvPr/>
        </p:nvSpPr>
        <p:spPr>
          <a:xfrm>
            <a:off x="1819254" y="6486224"/>
            <a:ext cx="158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Dogma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45D29E4-C32E-4ACB-9D3E-1C2D80FBC40A}"/>
              </a:ext>
            </a:extLst>
          </p:cNvPr>
          <p:cNvSpPr/>
          <p:nvPr/>
        </p:nvSpPr>
        <p:spPr>
          <a:xfrm>
            <a:off x="738554" y="3153939"/>
            <a:ext cx="3912577" cy="118839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369F614-AF81-41C1-8C37-663452369102}"/>
              </a:ext>
            </a:extLst>
          </p:cNvPr>
          <p:cNvSpPr/>
          <p:nvPr/>
        </p:nvSpPr>
        <p:spPr>
          <a:xfrm rot="19217794">
            <a:off x="4703287" y="2188054"/>
            <a:ext cx="1849016" cy="672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E80214E-6FD8-49CA-809F-987E008AE728}"/>
              </a:ext>
            </a:extLst>
          </p:cNvPr>
          <p:cNvSpPr/>
          <p:nvPr/>
        </p:nvSpPr>
        <p:spPr>
          <a:xfrm>
            <a:off x="4919641" y="3461798"/>
            <a:ext cx="1852200" cy="492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BA4765D0-8D3A-4783-8E9B-02ED5066DB87}"/>
              </a:ext>
            </a:extLst>
          </p:cNvPr>
          <p:cNvSpPr/>
          <p:nvPr/>
        </p:nvSpPr>
        <p:spPr>
          <a:xfrm rot="17672621">
            <a:off x="5500253" y="3812480"/>
            <a:ext cx="604188" cy="1886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706D064-3FE2-400E-AB2E-6A5A78C90690}"/>
              </a:ext>
            </a:extLst>
          </p:cNvPr>
          <p:cNvSpPr txBox="1"/>
          <p:nvPr/>
        </p:nvSpPr>
        <p:spPr>
          <a:xfrm>
            <a:off x="10383677" y="3707560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37E2075-1C8D-4EEC-BD3C-17733E49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37" y="1072717"/>
            <a:ext cx="2836644" cy="178033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69E50BF-D596-4B5B-98CA-52EA7B32E29C}"/>
              </a:ext>
            </a:extLst>
          </p:cNvPr>
          <p:cNvSpPr/>
          <p:nvPr/>
        </p:nvSpPr>
        <p:spPr>
          <a:xfrm>
            <a:off x="8021456" y="2877874"/>
            <a:ext cx="21275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https://galaxyproject.org/tutorials/rb_rnaseq/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A7B57B1-BE2C-4EB9-838E-5967901C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43" y="5127542"/>
            <a:ext cx="3136118" cy="170060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B3C5561-A109-4EFC-81D4-F24BA92A6A9F}"/>
              </a:ext>
            </a:extLst>
          </p:cNvPr>
          <p:cNvSpPr txBox="1"/>
          <p:nvPr/>
        </p:nvSpPr>
        <p:spPr>
          <a:xfrm>
            <a:off x="10053986" y="1778216"/>
            <a:ext cx="211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 </a:t>
            </a:r>
            <a:r>
              <a:rPr lang="en-US" dirty="0" err="1"/>
              <a:t>Transciptome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8FCDAC-5FD3-441F-B252-189118D635EC}"/>
              </a:ext>
            </a:extLst>
          </p:cNvPr>
          <p:cNvSpPr txBox="1"/>
          <p:nvPr/>
        </p:nvSpPr>
        <p:spPr>
          <a:xfrm>
            <a:off x="10386310" y="5613178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27BB11D-A80E-4517-B786-8CCEB8F76D08}"/>
              </a:ext>
            </a:extLst>
          </p:cNvPr>
          <p:cNvSpPr txBox="1">
            <a:spLocks/>
          </p:cNvSpPr>
          <p:nvPr/>
        </p:nvSpPr>
        <p:spPr>
          <a:xfrm>
            <a:off x="244282" y="103622"/>
            <a:ext cx="10515600" cy="843580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Transcriptomics: What and How?</a:t>
            </a:r>
            <a:endParaRPr lang="en-US" b="1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6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918D-3886-B64E-ADE3-D9471E8240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Read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C882-DA2E-6B4C-8B69-19BFE7F3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length refers to the number of base pairs that are read at a time.</a:t>
            </a:r>
          </a:p>
          <a:p>
            <a:pPr lvl="1"/>
            <a:r>
              <a:rPr lang="en-US" dirty="0"/>
              <a:t>For a read length of 50 base pairs, </a:t>
            </a:r>
            <a:r>
              <a:rPr lang="en-US" b="1" dirty="0"/>
              <a:t>single end reads </a:t>
            </a:r>
            <a:r>
              <a:rPr lang="en-US" dirty="0"/>
              <a:t>would read 50 base pairs from each fragment,</a:t>
            </a:r>
          </a:p>
          <a:p>
            <a:pPr lvl="1"/>
            <a:r>
              <a:rPr lang="en-US" dirty="0"/>
              <a:t>while </a:t>
            </a:r>
            <a:r>
              <a:rPr lang="en-US" b="1" dirty="0"/>
              <a:t>paired end reads </a:t>
            </a:r>
            <a:r>
              <a:rPr lang="en-US" dirty="0"/>
              <a:t>would consist of 2 x 50bp reads, covering up to 100 base pairs on the same fragment.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longer read lengths give you more accurate information on the relative positions of your bases in a genome, they are more expensive than shorter ones.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8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90B5-1B3B-6444-A9CA-EFA9E89AAC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8693-F5C2-364E-B5E1-73C6286E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Coverage refers to the average number of times a single base is read during a sequencing run.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If the coverage is 100 X, this means that on average each base was sequenced 100 times. </a:t>
            </a:r>
          </a:p>
          <a:p>
            <a:r>
              <a:rPr lang="en-US" sz="2400" dirty="0"/>
              <a:t>The more frequently a base is sequenced, the more reliable a base is called, resulting in better quality of your data.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6EAA4-D738-D64E-AC58-AD780564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4064000"/>
            <a:ext cx="99187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4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BA95-422D-5842-9E3E-5C33D6A76DA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 (DNA)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C2AD1-728A-9342-978F-1F6727076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71663"/>
            <a:ext cx="10515600" cy="40003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7579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EE80-8F99-B645-AF76-59C8585288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63B33-75B9-354D-844D-933FBE215360}"/>
              </a:ext>
            </a:extLst>
          </p:cNvPr>
          <p:cNvSpPr/>
          <p:nvPr/>
        </p:nvSpPr>
        <p:spPr>
          <a:xfrm>
            <a:off x="1343024" y="4988358"/>
            <a:ext cx="100107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http://core-genomics.blogspot.com/2016/05/how-many-reads-to-sequence-genome.html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http://apps.bioconnector.virginia.edu/covcalc/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AAE41-A9A9-F949-8F34-CD68E327B8D3}"/>
              </a:ext>
            </a:extLst>
          </p:cNvPr>
          <p:cNvSpPr txBox="1"/>
          <p:nvPr/>
        </p:nvSpPr>
        <p:spPr>
          <a:xfrm>
            <a:off x="4588594" y="4482930"/>
            <a:ext cx="237663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Coverage Calculators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5F0E-2E25-0445-B1A1-BF1A9582851B}"/>
              </a:ext>
            </a:extLst>
          </p:cNvPr>
          <p:cNvSpPr/>
          <p:nvPr/>
        </p:nvSpPr>
        <p:spPr>
          <a:xfrm>
            <a:off x="4135051" y="2093629"/>
            <a:ext cx="3283719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b="1" dirty="0"/>
              <a:t>Lander / Waterman equation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D037C9-CD26-C34D-9D6F-4A51BA03E3A4}"/>
              </a:ext>
            </a:extLst>
          </p:cNvPr>
          <p:cNvGrpSpPr/>
          <p:nvPr/>
        </p:nvGrpSpPr>
        <p:grpSpPr>
          <a:xfrm>
            <a:off x="1930143" y="2563007"/>
            <a:ext cx="7693536" cy="1016000"/>
            <a:chOff x="640522" y="1457739"/>
            <a:chExt cx="6813826" cy="101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E11B0B-D92F-F945-B499-71ADB9B32654}"/>
                </a:ext>
              </a:extLst>
            </p:cNvPr>
            <p:cNvSpPr/>
            <p:nvPr/>
          </p:nvSpPr>
          <p:spPr>
            <a:xfrm>
              <a:off x="640522" y="1457739"/>
              <a:ext cx="6813826" cy="1016000"/>
            </a:xfrm>
            <a:prstGeom prst="rect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6E9018-0807-E846-AF30-481FF2D3C843}"/>
                </a:ext>
              </a:extLst>
            </p:cNvPr>
            <p:cNvGrpSpPr/>
            <p:nvPr/>
          </p:nvGrpSpPr>
          <p:grpSpPr>
            <a:xfrm>
              <a:off x="736404" y="1573474"/>
              <a:ext cx="6180127" cy="830997"/>
              <a:chOff x="173186" y="973310"/>
              <a:chExt cx="6180127" cy="83099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6632E-7588-BF43-8BC8-14A7C915A552}"/>
                  </a:ext>
                </a:extLst>
              </p:cNvPr>
              <p:cNvSpPr txBox="1"/>
              <p:nvPr/>
            </p:nvSpPr>
            <p:spPr>
              <a:xfrm>
                <a:off x="173186" y="1134405"/>
                <a:ext cx="1987706" cy="461665"/>
              </a:xfrm>
              <a:prstGeom prst="rect">
                <a:avLst/>
              </a:prstGeom>
              <a:ln w="57150"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Coverage (X)  =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CE19D-4A20-084C-98B2-44E0354ECA13}"/>
                  </a:ext>
                </a:extLst>
              </p:cNvPr>
              <p:cNvSpPr txBox="1"/>
              <p:nvPr/>
            </p:nvSpPr>
            <p:spPr>
              <a:xfrm>
                <a:off x="2089585" y="973310"/>
                <a:ext cx="4263728" cy="830997"/>
              </a:xfrm>
              <a:prstGeom prst="rect">
                <a:avLst/>
              </a:prstGeom>
              <a:ln w="57150"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L (read length) * N (number of reads)</a:t>
                </a:r>
              </a:p>
              <a:p>
                <a:pPr algn="ctr"/>
                <a:r>
                  <a:rPr lang="en-US" sz="2400" dirty="0"/>
                  <a:t>G (genome length)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DBD9D5-4475-5741-B646-55488948A3DC}"/>
                  </a:ext>
                </a:extLst>
              </p:cNvPr>
              <p:cNvCxnSpPr/>
              <p:nvPr/>
            </p:nvCxnSpPr>
            <p:spPr>
              <a:xfrm>
                <a:off x="2085662" y="1388808"/>
                <a:ext cx="4139417" cy="0"/>
              </a:xfrm>
              <a:prstGeom prst="line">
                <a:avLst/>
              </a:prstGeom>
              <a:ln w="571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187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F8E-542D-8045-A2F0-5EC909BCDC9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 (RNA)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BADC-1C19-ED4D-9421-B930FCA3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more useful metric for RNA-</a:t>
            </a:r>
            <a:r>
              <a:rPr lang="en-US" dirty="0" err="1"/>
              <a:t>Seq</a:t>
            </a:r>
            <a:r>
              <a:rPr lang="en-US" dirty="0"/>
              <a:t> is determining the total number of mapped reads.</a:t>
            </a:r>
          </a:p>
          <a:p>
            <a:r>
              <a:rPr lang="en-US" dirty="0"/>
              <a:t>It is important to distinguish between </a:t>
            </a:r>
            <a:r>
              <a:rPr lang="en-US" b="1" dirty="0"/>
              <a:t>total reads </a:t>
            </a:r>
            <a:r>
              <a:rPr lang="en-US" dirty="0"/>
              <a:t>and </a:t>
            </a:r>
            <a:r>
              <a:rPr lang="en-US" b="1" dirty="0"/>
              <a:t>mapped reads</a:t>
            </a:r>
            <a:r>
              <a:rPr lang="en-US" dirty="0"/>
              <a:t>, as not all reads will map onto a reference genome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So, the number of usable reads will be less than the number of actual reads. </a:t>
            </a:r>
          </a:p>
          <a:p>
            <a:endParaRPr lang="en-US" dirty="0"/>
          </a:p>
          <a:p>
            <a:r>
              <a:rPr lang="en-US" dirty="0"/>
              <a:t>The number of reads that will map depend on the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library type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quality of sample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how complete the reference genome is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22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2E91-B4B9-2F42-906B-4EB533698B6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 (RNA)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B613-2DA8-CB45-9F85-CD35903F5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Coverage needed for a RNA is not always uniform: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Different transcripts are expressed at different levels, meaning </a:t>
            </a:r>
            <a:r>
              <a:rPr lang="en-US" b="1" i="1" dirty="0"/>
              <a:t>more reads </a:t>
            </a:r>
            <a:r>
              <a:rPr lang="en-US" i="1" dirty="0"/>
              <a:t>will be captured from highly expressed genes</a:t>
            </a:r>
            <a:r>
              <a:rPr lang="en-US" dirty="0"/>
              <a:t> while </a:t>
            </a:r>
            <a:r>
              <a:rPr lang="en-US" b="1" i="1" dirty="0"/>
              <a:t>fewer reads </a:t>
            </a:r>
            <a:r>
              <a:rPr lang="en-US" dirty="0"/>
              <a:t>will be </a:t>
            </a:r>
            <a:r>
              <a:rPr lang="en-US" i="1" dirty="0"/>
              <a:t>captured by genes expressed at low levels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Alternate expression</a:t>
            </a:r>
          </a:p>
        </p:txBody>
      </p:sp>
    </p:spTree>
    <p:extLst>
      <p:ext uri="{BB962C8B-B14F-4D97-AF65-F5344CB8AC3E}">
        <p14:creationId xmlns:p14="http://schemas.microsoft.com/office/powerpoint/2010/main" val="4015951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89C5-6A61-BD49-ADC4-B449F102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6500"/>
          </a:xfr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Coverage (RNA)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6D113-74CD-F24C-952E-AD0EB0F0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690688"/>
            <a:ext cx="10377488" cy="466725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7846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90BF-898F-E64B-BFF9-A430FEB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Sample and Library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3E75-62CB-C540-8895-FFD6E551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162" y="2371726"/>
            <a:ext cx="5734050" cy="12573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Single end vs Paired end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PolyA</a:t>
            </a:r>
            <a:r>
              <a:rPr lang="en-US" dirty="0"/>
              <a:t> vs Ribodepletion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2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B4EB-EDDE-194F-9ECC-18C7985F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8"/>
            <a:ext cx="10515600" cy="1325563"/>
          </a:xfr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b="1" dirty="0">
                <a:latin typeface="Museo 300" pitchFamily="50" charset="0"/>
              </a:rPr>
              <a:t>Single end and Paired 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7CEE73-9422-9B40-BE85-109650630442}"/>
              </a:ext>
            </a:extLst>
          </p:cNvPr>
          <p:cNvGrpSpPr/>
          <p:nvPr/>
        </p:nvGrpSpPr>
        <p:grpSpPr>
          <a:xfrm>
            <a:off x="2798543" y="4522372"/>
            <a:ext cx="1944667" cy="985078"/>
            <a:chOff x="1457735" y="3983725"/>
            <a:chExt cx="1944667" cy="98507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D57700-8ED9-C044-9AC0-24A6CF11579E}"/>
                </a:ext>
              </a:extLst>
            </p:cNvPr>
            <p:cNvCxnSpPr/>
            <p:nvPr/>
          </p:nvCxnSpPr>
          <p:spPr>
            <a:xfrm>
              <a:off x="2419371" y="4171462"/>
              <a:ext cx="373431" cy="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E6A697D8-FF58-1A47-9483-730E649851BA}"/>
                </a:ext>
              </a:extLst>
            </p:cNvPr>
            <p:cNvCxnSpPr/>
            <p:nvPr/>
          </p:nvCxnSpPr>
          <p:spPr>
            <a:xfrm rot="19200000" flipH="1" flipV="1">
              <a:off x="1898877" y="3983725"/>
              <a:ext cx="452783" cy="3754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BAB407-4E3B-304F-A18A-A51EAFB417A0}"/>
                </a:ext>
              </a:extLst>
            </p:cNvPr>
            <p:cNvCxnSpPr/>
            <p:nvPr/>
          </p:nvCxnSpPr>
          <p:spPr>
            <a:xfrm>
              <a:off x="1457735" y="4164828"/>
              <a:ext cx="373431" cy="3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2F037F-76D7-0945-BCC5-557EE55D169E}"/>
                </a:ext>
              </a:extLst>
            </p:cNvPr>
            <p:cNvCxnSpPr/>
            <p:nvPr/>
          </p:nvCxnSpPr>
          <p:spPr>
            <a:xfrm>
              <a:off x="2571771" y="4323862"/>
              <a:ext cx="373431" cy="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455BC5E2-C27B-F34C-B56F-54E6436B541A}"/>
                </a:ext>
              </a:extLst>
            </p:cNvPr>
            <p:cNvCxnSpPr/>
            <p:nvPr/>
          </p:nvCxnSpPr>
          <p:spPr>
            <a:xfrm rot="19200000" flipH="1" flipV="1">
              <a:off x="2051277" y="4136125"/>
              <a:ext cx="452783" cy="3754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6B74118-8704-2441-BADA-9F994D823645}"/>
                </a:ext>
              </a:extLst>
            </p:cNvPr>
            <p:cNvCxnSpPr/>
            <p:nvPr/>
          </p:nvCxnSpPr>
          <p:spPr>
            <a:xfrm>
              <a:off x="1610135" y="4317228"/>
              <a:ext cx="373431" cy="3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1A6245-5AF9-B44D-8E16-78CD113384CC}"/>
                </a:ext>
              </a:extLst>
            </p:cNvPr>
            <p:cNvCxnSpPr/>
            <p:nvPr/>
          </p:nvCxnSpPr>
          <p:spPr>
            <a:xfrm>
              <a:off x="2724171" y="4476262"/>
              <a:ext cx="373431" cy="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C58A68C-57C2-794D-A211-07D664921A48}"/>
                </a:ext>
              </a:extLst>
            </p:cNvPr>
            <p:cNvCxnSpPr/>
            <p:nvPr/>
          </p:nvCxnSpPr>
          <p:spPr>
            <a:xfrm rot="19200000" flipH="1" flipV="1">
              <a:off x="2203677" y="4288525"/>
              <a:ext cx="452783" cy="3754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8EEAB4-FB08-A341-A493-6A4F632C90CB}"/>
                </a:ext>
              </a:extLst>
            </p:cNvPr>
            <p:cNvCxnSpPr/>
            <p:nvPr/>
          </p:nvCxnSpPr>
          <p:spPr>
            <a:xfrm>
              <a:off x="1762535" y="4469628"/>
              <a:ext cx="373431" cy="3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ED50FB-5DD5-1849-9343-7215C60F320C}"/>
                </a:ext>
              </a:extLst>
            </p:cNvPr>
            <p:cNvCxnSpPr/>
            <p:nvPr/>
          </p:nvCxnSpPr>
          <p:spPr>
            <a:xfrm>
              <a:off x="2876571" y="4628662"/>
              <a:ext cx="373431" cy="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DBBD114E-1445-6746-A79F-3F4F9868C5B5}"/>
                </a:ext>
              </a:extLst>
            </p:cNvPr>
            <p:cNvCxnSpPr/>
            <p:nvPr/>
          </p:nvCxnSpPr>
          <p:spPr>
            <a:xfrm rot="19200000" flipH="1" flipV="1">
              <a:off x="2356077" y="4440925"/>
              <a:ext cx="452783" cy="3754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90A882-B8AF-4041-9C1B-B5CF6CFFBDF4}"/>
                </a:ext>
              </a:extLst>
            </p:cNvPr>
            <p:cNvCxnSpPr/>
            <p:nvPr/>
          </p:nvCxnSpPr>
          <p:spPr>
            <a:xfrm>
              <a:off x="1914935" y="4622028"/>
              <a:ext cx="373431" cy="3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F719C0-36C6-7E46-8D2E-E07803A4CF52}"/>
                </a:ext>
              </a:extLst>
            </p:cNvPr>
            <p:cNvCxnSpPr/>
            <p:nvPr/>
          </p:nvCxnSpPr>
          <p:spPr>
            <a:xfrm>
              <a:off x="3028971" y="4781062"/>
              <a:ext cx="373431" cy="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451F3998-A702-D744-A6F3-A6444C9C34A4}"/>
                </a:ext>
              </a:extLst>
            </p:cNvPr>
            <p:cNvCxnSpPr/>
            <p:nvPr/>
          </p:nvCxnSpPr>
          <p:spPr>
            <a:xfrm rot="19200000" flipH="1" flipV="1">
              <a:off x="2508477" y="4593325"/>
              <a:ext cx="452783" cy="3754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66D163-014B-DB45-BAB9-E51F0ECDF22D}"/>
                </a:ext>
              </a:extLst>
            </p:cNvPr>
            <p:cNvCxnSpPr/>
            <p:nvPr/>
          </p:nvCxnSpPr>
          <p:spPr>
            <a:xfrm>
              <a:off x="2067335" y="4774428"/>
              <a:ext cx="373431" cy="3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075055-71EC-C740-989B-1321C823D67E}"/>
                </a:ext>
              </a:extLst>
            </p:cNvPr>
            <p:cNvCxnSpPr/>
            <p:nvPr/>
          </p:nvCxnSpPr>
          <p:spPr>
            <a:xfrm flipH="1">
              <a:off x="2419371" y="4067654"/>
              <a:ext cx="3048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AB5B50-15B0-D742-8555-D5693C9D44D6}"/>
                </a:ext>
              </a:extLst>
            </p:cNvPr>
            <p:cNvCxnSpPr/>
            <p:nvPr/>
          </p:nvCxnSpPr>
          <p:spPr>
            <a:xfrm flipH="1">
              <a:off x="2571771" y="4253183"/>
              <a:ext cx="3048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84F881-5C42-BE41-9895-3EA61CA55A77}"/>
                </a:ext>
              </a:extLst>
            </p:cNvPr>
            <p:cNvCxnSpPr/>
            <p:nvPr/>
          </p:nvCxnSpPr>
          <p:spPr>
            <a:xfrm flipH="1">
              <a:off x="2724171" y="4405583"/>
              <a:ext cx="3048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592C8C-C106-CC42-ACC4-5E231C3086D4}"/>
                </a:ext>
              </a:extLst>
            </p:cNvPr>
            <p:cNvCxnSpPr/>
            <p:nvPr/>
          </p:nvCxnSpPr>
          <p:spPr>
            <a:xfrm flipH="1">
              <a:off x="2876571" y="4557983"/>
              <a:ext cx="3048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DBE836D-0C1C-9C4C-A9A6-181D398DDEE8}"/>
                </a:ext>
              </a:extLst>
            </p:cNvPr>
            <p:cNvCxnSpPr/>
            <p:nvPr/>
          </p:nvCxnSpPr>
          <p:spPr>
            <a:xfrm flipH="1">
              <a:off x="3028971" y="4710383"/>
              <a:ext cx="304800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0B02316-93DF-4C4F-ACE6-9CE4A6E34BE3}"/>
                </a:ext>
              </a:extLst>
            </p:cNvPr>
            <p:cNvCxnSpPr/>
            <p:nvPr/>
          </p:nvCxnSpPr>
          <p:spPr>
            <a:xfrm>
              <a:off x="1504971" y="4052193"/>
              <a:ext cx="304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041D462-A68A-BB42-A9D4-191427886E7F}"/>
                </a:ext>
              </a:extLst>
            </p:cNvPr>
            <p:cNvCxnSpPr/>
            <p:nvPr/>
          </p:nvCxnSpPr>
          <p:spPr>
            <a:xfrm>
              <a:off x="1657371" y="4237722"/>
              <a:ext cx="304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D9DC44-25F8-244A-B8FB-898E22BCB8C4}"/>
                </a:ext>
              </a:extLst>
            </p:cNvPr>
            <p:cNvCxnSpPr/>
            <p:nvPr/>
          </p:nvCxnSpPr>
          <p:spPr>
            <a:xfrm>
              <a:off x="1809771" y="4390122"/>
              <a:ext cx="304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FB0E63-C79E-1640-A332-4BDD3B3EA2A1}"/>
                </a:ext>
              </a:extLst>
            </p:cNvPr>
            <p:cNvCxnSpPr/>
            <p:nvPr/>
          </p:nvCxnSpPr>
          <p:spPr>
            <a:xfrm>
              <a:off x="1962171" y="4542522"/>
              <a:ext cx="304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54B368-0BAC-8046-BD0C-B7FEA209B633}"/>
                </a:ext>
              </a:extLst>
            </p:cNvPr>
            <p:cNvCxnSpPr/>
            <p:nvPr/>
          </p:nvCxnSpPr>
          <p:spPr>
            <a:xfrm>
              <a:off x="2114571" y="4694922"/>
              <a:ext cx="3048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094772-4AD4-6F43-A9A0-E3986CC917FD}"/>
              </a:ext>
            </a:extLst>
          </p:cNvPr>
          <p:cNvSpPr txBox="1"/>
          <p:nvPr/>
        </p:nvSpPr>
        <p:spPr>
          <a:xfrm>
            <a:off x="6992736" y="3176769"/>
            <a:ext cx="2381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 = single 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B071E-245B-B348-BA07-EBBF9BF5D27B}"/>
              </a:ext>
            </a:extLst>
          </p:cNvPr>
          <p:cNvSpPr txBox="1"/>
          <p:nvPr/>
        </p:nvSpPr>
        <p:spPr>
          <a:xfrm>
            <a:off x="2354102" y="3238268"/>
            <a:ext cx="25787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 = paired end </a:t>
            </a:r>
          </a:p>
          <a:p>
            <a:r>
              <a:rPr lang="en-US" sz="2800" b="1" dirty="0"/>
              <a:t>(mate pairs)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D91A86-156C-F34F-A826-43BD37C4B637}"/>
              </a:ext>
            </a:extLst>
          </p:cNvPr>
          <p:cNvCxnSpPr>
            <a:cxnSpLocks/>
          </p:cNvCxnSpPr>
          <p:nvPr/>
        </p:nvCxnSpPr>
        <p:spPr>
          <a:xfrm>
            <a:off x="8577335" y="4564345"/>
            <a:ext cx="373431" cy="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15CC202-4B7B-CB45-A79C-6745E28B0D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89131" y="4562641"/>
            <a:ext cx="588204" cy="341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D74E6A-2D6B-2747-859B-7413D4024333}"/>
              </a:ext>
            </a:extLst>
          </p:cNvPr>
          <p:cNvCxnSpPr>
            <a:cxnSpLocks/>
          </p:cNvCxnSpPr>
          <p:nvPr/>
        </p:nvCxnSpPr>
        <p:spPr>
          <a:xfrm>
            <a:off x="8729735" y="4716745"/>
            <a:ext cx="373431" cy="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40CCEE-6046-A94F-AD42-B51F2E86A200}"/>
              </a:ext>
            </a:extLst>
          </p:cNvPr>
          <p:cNvCxnSpPr>
            <a:cxnSpLocks/>
          </p:cNvCxnSpPr>
          <p:nvPr/>
        </p:nvCxnSpPr>
        <p:spPr>
          <a:xfrm>
            <a:off x="8882135" y="4869145"/>
            <a:ext cx="373431" cy="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0D6E1-2151-024A-AB91-3B194CDBC950}"/>
              </a:ext>
            </a:extLst>
          </p:cNvPr>
          <p:cNvCxnSpPr>
            <a:cxnSpLocks/>
          </p:cNvCxnSpPr>
          <p:nvPr/>
        </p:nvCxnSpPr>
        <p:spPr>
          <a:xfrm>
            <a:off x="9034535" y="5021545"/>
            <a:ext cx="373431" cy="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390361-F3FB-874B-9131-47EBC50A07FF}"/>
              </a:ext>
            </a:extLst>
          </p:cNvPr>
          <p:cNvCxnSpPr>
            <a:cxnSpLocks/>
          </p:cNvCxnSpPr>
          <p:nvPr/>
        </p:nvCxnSpPr>
        <p:spPr>
          <a:xfrm>
            <a:off x="8072899" y="5014911"/>
            <a:ext cx="373431" cy="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030457-F0EF-9C43-AA8A-2465B6E433B4}"/>
              </a:ext>
            </a:extLst>
          </p:cNvPr>
          <p:cNvCxnSpPr>
            <a:cxnSpLocks/>
          </p:cNvCxnSpPr>
          <p:nvPr/>
        </p:nvCxnSpPr>
        <p:spPr>
          <a:xfrm>
            <a:off x="9186935" y="5173945"/>
            <a:ext cx="373431" cy="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823C5B3-CA5E-BC4B-AD08-4FA1F46585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98731" y="5172241"/>
            <a:ext cx="588204" cy="341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827150-7E73-BA46-8609-6D14F3E97B7C}"/>
              </a:ext>
            </a:extLst>
          </p:cNvPr>
          <p:cNvCxnSpPr>
            <a:cxnSpLocks/>
          </p:cNvCxnSpPr>
          <p:nvPr/>
        </p:nvCxnSpPr>
        <p:spPr>
          <a:xfrm>
            <a:off x="8225299" y="5167311"/>
            <a:ext cx="373431" cy="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72095-0E76-CA48-9C0C-4CCD689DCBBE}"/>
              </a:ext>
            </a:extLst>
          </p:cNvPr>
          <p:cNvCxnSpPr>
            <a:cxnSpLocks/>
          </p:cNvCxnSpPr>
          <p:nvPr/>
        </p:nvCxnSpPr>
        <p:spPr>
          <a:xfrm>
            <a:off x="7662934" y="4445075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6E4811-967E-FA47-8808-DCF80941DF66}"/>
              </a:ext>
            </a:extLst>
          </p:cNvPr>
          <p:cNvCxnSpPr>
            <a:cxnSpLocks/>
          </p:cNvCxnSpPr>
          <p:nvPr/>
        </p:nvCxnSpPr>
        <p:spPr>
          <a:xfrm>
            <a:off x="7815334" y="4630604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D00A84-405A-7A4B-BFF7-E473C73BCB88}"/>
              </a:ext>
            </a:extLst>
          </p:cNvPr>
          <p:cNvCxnSpPr>
            <a:cxnSpLocks/>
          </p:cNvCxnSpPr>
          <p:nvPr/>
        </p:nvCxnSpPr>
        <p:spPr>
          <a:xfrm>
            <a:off x="7967734" y="4783004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8983384-0159-0248-AB8B-26FCA3D2BCBD}"/>
              </a:ext>
            </a:extLst>
          </p:cNvPr>
          <p:cNvCxnSpPr>
            <a:cxnSpLocks/>
          </p:cNvCxnSpPr>
          <p:nvPr/>
        </p:nvCxnSpPr>
        <p:spPr>
          <a:xfrm rot="10800000">
            <a:off x="8141532" y="4718451"/>
            <a:ext cx="602419" cy="11898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05E02AF-4BE1-7A4D-8BA0-DBE1862C5C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3931" y="4867441"/>
            <a:ext cx="588204" cy="341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9B1648A-FE3C-7848-95F2-2067971BD5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46331" y="5019841"/>
            <a:ext cx="588204" cy="341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D00ECA-B95A-5744-B209-F3B2A3000350}"/>
              </a:ext>
            </a:extLst>
          </p:cNvPr>
          <p:cNvCxnSpPr>
            <a:cxnSpLocks/>
          </p:cNvCxnSpPr>
          <p:nvPr/>
        </p:nvCxnSpPr>
        <p:spPr>
          <a:xfrm>
            <a:off x="7962383" y="4847052"/>
            <a:ext cx="373431" cy="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BBE752-A852-DD46-9E86-73CA5E3FA1F5}"/>
              </a:ext>
            </a:extLst>
          </p:cNvPr>
          <p:cNvCxnSpPr>
            <a:cxnSpLocks/>
          </p:cNvCxnSpPr>
          <p:nvPr/>
        </p:nvCxnSpPr>
        <p:spPr>
          <a:xfrm>
            <a:off x="7809983" y="4701688"/>
            <a:ext cx="373431" cy="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CC32C-D853-A248-99F6-22A4EB477D6B}"/>
              </a:ext>
            </a:extLst>
          </p:cNvPr>
          <p:cNvCxnSpPr>
            <a:cxnSpLocks/>
          </p:cNvCxnSpPr>
          <p:nvPr/>
        </p:nvCxnSpPr>
        <p:spPr>
          <a:xfrm>
            <a:off x="7623267" y="4531118"/>
            <a:ext cx="373431" cy="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8A11D7-3D05-F748-AC84-86EB3D4398E1}"/>
              </a:ext>
            </a:extLst>
          </p:cNvPr>
          <p:cNvCxnSpPr>
            <a:cxnSpLocks/>
          </p:cNvCxnSpPr>
          <p:nvPr/>
        </p:nvCxnSpPr>
        <p:spPr>
          <a:xfrm>
            <a:off x="8120134" y="4935404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C4F339-187F-504E-9FE8-9254105C06EA}"/>
              </a:ext>
            </a:extLst>
          </p:cNvPr>
          <p:cNvCxnSpPr>
            <a:cxnSpLocks/>
          </p:cNvCxnSpPr>
          <p:nvPr/>
        </p:nvCxnSpPr>
        <p:spPr>
          <a:xfrm>
            <a:off x="8272534" y="5087804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4001448-8930-DB4C-9C06-931E6E527AA7}"/>
              </a:ext>
            </a:extLst>
          </p:cNvPr>
          <p:cNvSpPr txBox="1"/>
          <p:nvPr/>
        </p:nvSpPr>
        <p:spPr>
          <a:xfrm>
            <a:off x="6096000" y="1980259"/>
            <a:ext cx="4832499" cy="728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sequencer reads from one end of a fragment to the other end.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3C61F3-6FD4-7544-8021-1FCB4FF817FE}"/>
              </a:ext>
            </a:extLst>
          </p:cNvPr>
          <p:cNvSpPr/>
          <p:nvPr/>
        </p:nvSpPr>
        <p:spPr>
          <a:xfrm>
            <a:off x="831241" y="1941598"/>
            <a:ext cx="483193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The sequencer instrument  read from one end to the other end, and then start another round of reading from the opposite end.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886A14-2130-6142-B86F-78E5F2B5F6EE}"/>
              </a:ext>
            </a:extLst>
          </p:cNvPr>
          <p:cNvSpPr/>
          <p:nvPr/>
        </p:nvSpPr>
        <p:spPr>
          <a:xfrm>
            <a:off x="2798543" y="6116616"/>
            <a:ext cx="7817589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/>
              <a:t>PE</a:t>
            </a:r>
            <a:r>
              <a:rPr lang="en-US" sz="2000" dirty="0"/>
              <a:t> sequencing provides additional positioning information in the genome</a:t>
            </a:r>
          </a:p>
        </p:txBody>
      </p:sp>
    </p:spTree>
    <p:extLst>
      <p:ext uri="{BB962C8B-B14F-4D97-AF65-F5344CB8AC3E}">
        <p14:creationId xmlns:p14="http://schemas.microsoft.com/office/powerpoint/2010/main" val="48106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8F90-649F-C741-8A2F-65E60FE660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Museo 300" pitchFamily="50" charset="0"/>
              </a:rPr>
              <a:t>PolyA</a:t>
            </a:r>
            <a:r>
              <a:rPr lang="en-US" b="1" dirty="0">
                <a:latin typeface="Museo 300" pitchFamily="50" charset="0"/>
              </a:rPr>
              <a:t> or </a:t>
            </a:r>
            <a:r>
              <a:rPr lang="en-US" b="1" dirty="0" err="1">
                <a:latin typeface="Museo 300" pitchFamily="50" charset="0"/>
              </a:rPr>
              <a:t>RiboDepletion</a:t>
            </a:r>
            <a:r>
              <a:rPr lang="en-US" b="1" dirty="0">
                <a:latin typeface="Museo 300" pitchFamily="50" charset="0"/>
              </a:rPr>
              <a:t>? (RNA)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5C35-3CC0-0445-A773-917E77EB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Ribosomal RNA (rRNA) constitutes &gt;70% of the purified total cell RNA.</a:t>
            </a:r>
          </a:p>
          <a:p>
            <a:r>
              <a:rPr lang="en-US" dirty="0" err="1"/>
              <a:t>RiboDepletion</a:t>
            </a:r>
            <a:r>
              <a:rPr lang="en-US" dirty="0"/>
              <a:t> removes specifically ribosomal RNA, leaving all other RNA transcripts, however it is not 100% efficient. </a:t>
            </a:r>
          </a:p>
          <a:p>
            <a:r>
              <a:rPr lang="en-US" dirty="0" err="1"/>
              <a:t>PolyA</a:t>
            </a:r>
            <a:r>
              <a:rPr lang="en-US" dirty="0"/>
              <a:t> selection is very efficient, but it will only select polyadenylated  RNA, therefore many long, non coding RNAs will be lost.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F270C9-8C40-0540-B836-4F8C99D1F6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7699" y="4391553"/>
          <a:ext cx="8128000" cy="19858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87989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61555004"/>
                    </a:ext>
                  </a:extLst>
                </a:gridCol>
              </a:tblGrid>
              <a:tr h="450636">
                <a:tc>
                  <a:txBody>
                    <a:bodyPr/>
                    <a:lstStyle/>
                    <a:p>
                      <a:r>
                        <a:rPr lang="en-US" dirty="0"/>
                        <a:t>Poly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Ribo</a:t>
                      </a:r>
                      <a:r>
                        <a:rPr lang="en-US" dirty="0"/>
                        <a:t>-depletion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044278"/>
                  </a:ext>
                </a:extLst>
              </a:tr>
              <a:tr h="450636">
                <a:tc>
                  <a:txBody>
                    <a:bodyPr/>
                    <a:lstStyle/>
                    <a:p>
                      <a:r>
                        <a:rPr lang="en-US" dirty="0"/>
                        <a:t>Eukaryotes mostly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Prokaryotes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17806"/>
                  </a:ext>
                </a:extLst>
              </a:tr>
              <a:tr h="375721">
                <a:tc>
                  <a:txBody>
                    <a:bodyPr/>
                    <a:lstStyle/>
                    <a:p>
                      <a:r>
                        <a:rPr lang="en-US" dirty="0"/>
                        <a:t>mRNA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mRNA along with non-coding RNA like lncRNA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887152"/>
                  </a:ext>
                </a:extLst>
              </a:tr>
              <a:tr h="444463">
                <a:tc>
                  <a:txBody>
                    <a:bodyPr/>
                    <a:lstStyle/>
                    <a:p>
                      <a:r>
                        <a:rPr lang="en-US" dirty="0"/>
                        <a:t>3 prime 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                                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12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72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72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</a:t>
            </a:r>
          </a:p>
          <a:p>
            <a:r>
              <a:rPr lang="en-US" dirty="0"/>
              <a:t> RNA 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DA59CD53-54C7-4F2B-9A35-F7975097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077" y="1892538"/>
            <a:ext cx="4962232" cy="3645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83C638-20F1-4252-9B46-755D97F64582}"/>
              </a:ext>
            </a:extLst>
          </p:cNvPr>
          <p:cNvSpPr/>
          <p:nvPr/>
        </p:nvSpPr>
        <p:spPr>
          <a:xfrm>
            <a:off x="7996217" y="5625761"/>
            <a:ext cx="318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Affymetrix microarray platform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4C43E76-8E06-4B1B-B03C-E213CD4ECBCE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microarray experiments</a:t>
            </a:r>
          </a:p>
        </p:txBody>
      </p:sp>
    </p:spTree>
    <p:extLst>
      <p:ext uri="{BB962C8B-B14F-4D97-AF65-F5344CB8AC3E}">
        <p14:creationId xmlns:p14="http://schemas.microsoft.com/office/powerpoint/2010/main" val="8976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 animBg="1"/>
      <p:bldP spid="34" grpId="0"/>
      <p:bldP spid="38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9904C-E624-43DA-A379-CF6273B58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6837"/>
            <a:ext cx="2950977" cy="44521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Quality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Reads Counts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Differential Gene Expression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8F55C1-EBEC-4126-97B2-31F46F393D2C}"/>
              </a:ext>
            </a:extLst>
          </p:cNvPr>
          <p:cNvSpPr/>
          <p:nvPr/>
        </p:nvSpPr>
        <p:spPr>
          <a:xfrm>
            <a:off x="6604984" y="1196575"/>
            <a:ext cx="1686757" cy="7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Check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0F461-6BD3-4948-ADD1-04D9AD38E969}"/>
              </a:ext>
            </a:extLst>
          </p:cNvPr>
          <p:cNvSpPr/>
          <p:nvPr/>
        </p:nvSpPr>
        <p:spPr>
          <a:xfrm>
            <a:off x="6604982" y="4852132"/>
            <a:ext cx="1686757" cy="406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Reads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33B48F-48E3-4F40-82D5-BBF6B11396D2}"/>
              </a:ext>
            </a:extLst>
          </p:cNvPr>
          <p:cNvSpPr/>
          <p:nvPr/>
        </p:nvSpPr>
        <p:spPr>
          <a:xfrm>
            <a:off x="6604984" y="5803529"/>
            <a:ext cx="1686757" cy="909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Gene Expression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E9F1CE-4CD0-4E67-AE4D-0932C8CD7D3E}"/>
              </a:ext>
            </a:extLst>
          </p:cNvPr>
          <p:cNvSpPr/>
          <p:nvPr/>
        </p:nvSpPr>
        <p:spPr>
          <a:xfrm>
            <a:off x="6338656" y="2469044"/>
            <a:ext cx="2228295" cy="30703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BE3859-E09B-45B5-AE10-C13DE50CBAEE}"/>
              </a:ext>
            </a:extLst>
          </p:cNvPr>
          <p:cNvSpPr/>
          <p:nvPr/>
        </p:nvSpPr>
        <p:spPr>
          <a:xfrm>
            <a:off x="6196614" y="2352336"/>
            <a:ext cx="2503503" cy="445215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A0A3F-960F-457A-9E39-620E6C311C82}"/>
              </a:ext>
            </a:extLst>
          </p:cNvPr>
          <p:cNvSpPr/>
          <p:nvPr/>
        </p:nvSpPr>
        <p:spPr>
          <a:xfrm>
            <a:off x="9278303" y="2469044"/>
            <a:ext cx="1415989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STAR/RSEM (2)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C5CE07-2D08-4849-8217-9C75C2748A29}"/>
              </a:ext>
            </a:extLst>
          </p:cNvPr>
          <p:cNvSpPr/>
          <p:nvPr/>
        </p:nvSpPr>
        <p:spPr>
          <a:xfrm>
            <a:off x="9325991" y="1218768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F6464C-4C93-4FDE-95A3-F0BABAC5830F}"/>
              </a:ext>
            </a:extLst>
          </p:cNvPr>
          <p:cNvSpPr/>
          <p:nvPr/>
        </p:nvSpPr>
        <p:spPr>
          <a:xfrm>
            <a:off x="4008268" y="4801662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RSEM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DB8640-3A0E-4E10-8319-933873A76C5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260019" y="5143453"/>
            <a:ext cx="983943" cy="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584068-647B-4E42-A1D5-3339982854B3}"/>
              </a:ext>
            </a:extLst>
          </p:cNvPr>
          <p:cNvCxnSpPr>
            <a:stCxn id="15" idx="1"/>
            <a:endCxn id="5" idx="3"/>
          </p:cNvCxnSpPr>
          <p:nvPr/>
        </p:nvCxnSpPr>
        <p:spPr>
          <a:xfrm flipH="1">
            <a:off x="8291741" y="1560559"/>
            <a:ext cx="10342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672748A-C229-4D4A-9E83-1E16ACD4DD50}"/>
              </a:ext>
            </a:extLst>
          </p:cNvPr>
          <p:cNvCxnSpPr>
            <a:cxnSpLocks/>
            <a:stCxn id="13" idx="1"/>
            <a:endCxn id="71" idx="3"/>
          </p:cNvCxnSpPr>
          <p:nvPr/>
        </p:nvCxnSpPr>
        <p:spPr>
          <a:xfrm rot="10800000" flipV="1">
            <a:off x="8291739" y="2810834"/>
            <a:ext cx="986565" cy="5215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925CA6-BCC2-433A-8205-4891F97B74A3}"/>
              </a:ext>
            </a:extLst>
          </p:cNvPr>
          <p:cNvCxnSpPr>
            <a:stCxn id="5" idx="2"/>
          </p:cNvCxnSpPr>
          <p:nvPr/>
        </p:nvCxnSpPr>
        <p:spPr>
          <a:xfrm>
            <a:off x="7448363" y="1924544"/>
            <a:ext cx="4441" cy="510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31C212-6E66-4C4F-971C-769718778962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448363" y="5539420"/>
            <a:ext cx="4441" cy="264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462FA9C-4759-40D3-B54D-AE999132D7DB}"/>
              </a:ext>
            </a:extLst>
          </p:cNvPr>
          <p:cNvSpPr/>
          <p:nvPr/>
        </p:nvSpPr>
        <p:spPr>
          <a:xfrm>
            <a:off x="9375394" y="3653834"/>
            <a:ext cx="12517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Samtools</a:t>
            </a:r>
            <a:r>
              <a:rPr lang="en-US" dirty="0"/>
              <a:t>/RSEM (1)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BF7A35-A39B-45EA-9ECA-57877A74795E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8345585" y="3991561"/>
            <a:ext cx="1029809" cy="40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9158450-8C17-4E25-813D-BDF11EC70C17}"/>
              </a:ext>
            </a:extLst>
          </p:cNvPr>
          <p:cNvSpPr/>
          <p:nvPr/>
        </p:nvSpPr>
        <p:spPr>
          <a:xfrm>
            <a:off x="6604981" y="2659539"/>
            <a:ext cx="1686757" cy="406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1A0E410-8BB5-4DA1-BCDF-ADCD08AF8C80}"/>
              </a:ext>
            </a:extLst>
          </p:cNvPr>
          <p:cNvSpPr/>
          <p:nvPr/>
        </p:nvSpPr>
        <p:spPr>
          <a:xfrm>
            <a:off x="6597587" y="3609446"/>
            <a:ext cx="1686757" cy="7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F8753A-7E84-4BD3-BCB6-F6D0C8CAA8A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440966" y="4337415"/>
            <a:ext cx="0" cy="522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6F0EED-DF24-4331-B4CE-B67E0A918272}"/>
              </a:ext>
            </a:extLst>
          </p:cNvPr>
          <p:cNvCxnSpPr/>
          <p:nvPr/>
        </p:nvCxnSpPr>
        <p:spPr>
          <a:xfrm>
            <a:off x="7446138" y="3087677"/>
            <a:ext cx="4441" cy="510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FD1ABDD6-8F99-439E-9A01-A283500FA4DA}"/>
              </a:ext>
            </a:extLst>
          </p:cNvPr>
          <p:cNvSpPr txBox="1">
            <a:spLocks/>
          </p:cNvSpPr>
          <p:nvPr/>
        </p:nvSpPr>
        <p:spPr>
          <a:xfrm>
            <a:off x="178692" y="70545"/>
            <a:ext cx="10515600" cy="1030042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RNA-Seq Analysis Pipeline </a:t>
            </a:r>
            <a:endParaRPr lang="en-US" b="1" dirty="0">
              <a:latin typeface="Museo 300" pitchFamily="50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9DEDCF-E055-47E5-AC06-1DEB15DFAFD7}"/>
              </a:ext>
            </a:extLst>
          </p:cNvPr>
          <p:cNvSpPr/>
          <p:nvPr/>
        </p:nvSpPr>
        <p:spPr>
          <a:xfrm>
            <a:off x="4008268" y="5919262"/>
            <a:ext cx="1239051" cy="6835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Deseq2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7E559B-9AC6-4A02-B13D-67511F6E247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247319" y="6261053"/>
            <a:ext cx="983943" cy="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68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37CA-C6A8-654A-AC19-A4A7B826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Museo 300" pitchFamily="50" charset="0"/>
              </a:rPr>
              <a:t>Fastq</a:t>
            </a:r>
            <a:r>
              <a:rPr lang="en-US" b="1" dirty="0">
                <a:latin typeface="Museo 300" pitchFamily="50" charset="0"/>
              </a:rPr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973F-0555-7A43-BBCC-D059FDC1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FASTQ format</a:t>
            </a:r>
            <a:r>
              <a:rPr lang="en-US" dirty="0"/>
              <a:t> is 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Text-based format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Stores :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b="1" dirty="0"/>
              <a:t>Biological sequence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b="1" dirty="0"/>
              <a:t>Corresponding quality scores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Size of </a:t>
            </a:r>
            <a:r>
              <a:rPr lang="en-US" dirty="0" err="1"/>
              <a:t>fastq</a:t>
            </a:r>
            <a:r>
              <a:rPr lang="en-US" dirty="0"/>
              <a:t> files depend on: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Type of experiment </a:t>
            </a:r>
            <a:r>
              <a:rPr lang="en-US" dirty="0"/>
              <a:t>– WGS &gt; Exome &gt; RNA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Type of Genome </a:t>
            </a:r>
            <a:r>
              <a:rPr lang="en-US" dirty="0"/>
              <a:t>– Human &gt; Mouse &gt; Bacteria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Coverage</a:t>
            </a:r>
            <a:r>
              <a:rPr lang="en-US" dirty="0"/>
              <a:t> – more the coverage greater the size of </a:t>
            </a:r>
            <a:r>
              <a:rPr lang="en-US" dirty="0" err="1"/>
              <a:t>fastq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4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09178-211B-CC43-9517-E5DC547D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4" y="863541"/>
            <a:ext cx="11633467" cy="96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5AB30-EDAE-844C-84A6-34EC6899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5" y="3751262"/>
            <a:ext cx="11712662" cy="1792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754F2-F9D9-3349-A8A3-0AB4404614C7}"/>
              </a:ext>
            </a:extLst>
          </p:cNvPr>
          <p:cNvSpPr txBox="1"/>
          <p:nvPr/>
        </p:nvSpPr>
        <p:spPr>
          <a:xfrm>
            <a:off x="4492229" y="105126"/>
            <a:ext cx="3402535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FASTA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1E1B0-1C41-1045-A431-DECD31838994}"/>
              </a:ext>
            </a:extLst>
          </p:cNvPr>
          <p:cNvSpPr txBox="1"/>
          <p:nvPr/>
        </p:nvSpPr>
        <p:spPr>
          <a:xfrm>
            <a:off x="4494767" y="2235436"/>
            <a:ext cx="347665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FASTQ Format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DDBC62-2C0B-3149-917A-7703D2A285B4}"/>
              </a:ext>
            </a:extLst>
          </p:cNvPr>
          <p:cNvSpPr/>
          <p:nvPr/>
        </p:nvSpPr>
        <p:spPr>
          <a:xfrm>
            <a:off x="376764" y="3126997"/>
            <a:ext cx="467371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sequence identifier and an </a:t>
            </a:r>
            <a:r>
              <a:rPr lang="en-US" i="1" dirty="0"/>
              <a:t>optional</a:t>
            </a:r>
            <a:r>
              <a:rPr lang="en-US" dirty="0"/>
              <a:t> description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5DF05-0DF0-5049-96AA-D01627F188A0}"/>
              </a:ext>
            </a:extLst>
          </p:cNvPr>
          <p:cNvSpPr/>
          <p:nvPr/>
        </p:nvSpPr>
        <p:spPr>
          <a:xfrm>
            <a:off x="9222446" y="3300998"/>
            <a:ext cx="21358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raw sequence letters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44A8-CCAA-9A4C-8F1E-906241F6F007}"/>
              </a:ext>
            </a:extLst>
          </p:cNvPr>
          <p:cNvSpPr/>
          <p:nvPr/>
        </p:nvSpPr>
        <p:spPr>
          <a:xfrm>
            <a:off x="4017980" y="5843587"/>
            <a:ext cx="31098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quality values for the sequence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C3524B-F214-E749-A728-826349C05485}"/>
              </a:ext>
            </a:extLst>
          </p:cNvPr>
          <p:cNvCxnSpPr>
            <a:cxnSpLocks/>
          </p:cNvCxnSpPr>
          <p:nvPr/>
        </p:nvCxnSpPr>
        <p:spPr>
          <a:xfrm flipV="1">
            <a:off x="2257425" y="3496329"/>
            <a:ext cx="0" cy="404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F69CE5-910B-C047-8915-C615CC8242F2}"/>
              </a:ext>
            </a:extLst>
          </p:cNvPr>
          <p:cNvCxnSpPr>
            <a:cxnSpLocks/>
          </p:cNvCxnSpPr>
          <p:nvPr/>
        </p:nvCxnSpPr>
        <p:spPr>
          <a:xfrm flipV="1">
            <a:off x="10290366" y="3698409"/>
            <a:ext cx="0" cy="616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4914E1-4A72-1241-AAEE-F334D30C4CB5}"/>
              </a:ext>
            </a:extLst>
          </p:cNvPr>
          <p:cNvCxnSpPr>
            <a:cxnSpLocks/>
          </p:cNvCxnSpPr>
          <p:nvPr/>
        </p:nvCxnSpPr>
        <p:spPr>
          <a:xfrm>
            <a:off x="5628678" y="5300663"/>
            <a:ext cx="0" cy="542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06A89-FCF7-40DE-81D0-928653350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225" y="987425"/>
            <a:ext cx="6133843" cy="57225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876FB-8120-4D95-B750-D652FE074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r>
              <a:rPr lang="en-US" sz="2400" dirty="0"/>
              <a:t>Tool: </a:t>
            </a:r>
            <a:r>
              <a:rPr lang="en-US" sz="2400" dirty="0" err="1"/>
              <a:t>FastQC</a:t>
            </a:r>
            <a:endParaRPr lang="en-US" sz="2400" dirty="0"/>
          </a:p>
          <a:p>
            <a:r>
              <a:rPr lang="en-US" sz="2400" dirty="0"/>
              <a:t>Input: </a:t>
            </a:r>
            <a:r>
              <a:rPr lang="en-US" sz="2400" dirty="0" err="1"/>
              <a:t>FastQ</a:t>
            </a:r>
            <a:r>
              <a:rPr lang="en-US" sz="2400" dirty="0"/>
              <a:t> files</a:t>
            </a:r>
          </a:p>
          <a:p>
            <a:r>
              <a:rPr lang="en-US" sz="2400" dirty="0"/>
              <a:t>Output: HTML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D52A9-553B-4AE1-A0DA-962693407BE5}"/>
              </a:ext>
            </a:extLst>
          </p:cNvPr>
          <p:cNvSpPr txBox="1"/>
          <p:nvPr/>
        </p:nvSpPr>
        <p:spPr>
          <a:xfrm>
            <a:off x="457200" y="105126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Quality Check</a:t>
            </a:r>
          </a:p>
        </p:txBody>
      </p:sp>
    </p:spTree>
    <p:extLst>
      <p:ext uri="{BB962C8B-B14F-4D97-AF65-F5344CB8AC3E}">
        <p14:creationId xmlns:p14="http://schemas.microsoft.com/office/powerpoint/2010/main" val="2334423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8F709-9496-4ADD-B4D3-7EC06A5B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62405"/>
            <a:ext cx="5157787" cy="5187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Good Quality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357AD-613F-43E2-9EE2-060E7EBC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62406"/>
            <a:ext cx="5183188" cy="5187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Bad Quality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3D314-A8E3-4590-808D-458E9D0FC3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ACA760-C87C-4865-9C9A-5CB381352E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54C4-0EF7-42D7-82FC-73A5294E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854200"/>
            <a:ext cx="5886450" cy="4557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46CC9E-3433-4727-8059-6BBEF3FF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16" y="1854199"/>
            <a:ext cx="5872584" cy="4557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79CA3-9B45-4344-AD7B-9994B072FD7B}"/>
              </a:ext>
            </a:extLst>
          </p:cNvPr>
          <p:cNvSpPr txBox="1"/>
          <p:nvPr/>
        </p:nvSpPr>
        <p:spPr>
          <a:xfrm>
            <a:off x="457200" y="105126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FastQC</a:t>
            </a:r>
            <a:r>
              <a:rPr lang="en-US" dirty="0"/>
              <a:t> : Good vs Bad</a:t>
            </a:r>
          </a:p>
        </p:txBody>
      </p:sp>
    </p:spTree>
    <p:extLst>
      <p:ext uri="{BB962C8B-B14F-4D97-AF65-F5344CB8AC3E}">
        <p14:creationId xmlns:p14="http://schemas.microsoft.com/office/powerpoint/2010/main" val="37327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CD6C8-F330-4F97-B778-7E236BC2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129" y="1049682"/>
            <a:ext cx="3932237" cy="4430805"/>
          </a:xfrm>
        </p:spPr>
        <p:txBody>
          <a:bodyPr>
            <a:normAutofit/>
          </a:bodyPr>
          <a:lstStyle/>
          <a:p>
            <a:r>
              <a:rPr lang="en-US" sz="2400" dirty="0"/>
              <a:t>Tools : STAR and RSEM(2)</a:t>
            </a:r>
          </a:p>
          <a:p>
            <a:r>
              <a:rPr lang="en-US" sz="2400" dirty="0"/>
              <a:t>Input: RNA Seq. Reads (.</a:t>
            </a:r>
            <a:r>
              <a:rPr lang="en-US" sz="2400" dirty="0" err="1"/>
              <a:t>fastQ</a:t>
            </a:r>
            <a:r>
              <a:rPr lang="en-US" sz="2400" dirty="0"/>
              <a:t>) &amp; Indexes (previous step output)</a:t>
            </a:r>
          </a:p>
          <a:p>
            <a:r>
              <a:rPr lang="en-US" sz="2400" dirty="0"/>
              <a:t>Output: .BAM/.SAM files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A317B5-F93F-4041-A859-473FF8DABA70}"/>
              </a:ext>
            </a:extLst>
          </p:cNvPr>
          <p:cNvSpPr/>
          <p:nvPr/>
        </p:nvSpPr>
        <p:spPr>
          <a:xfrm>
            <a:off x="5990931" y="1367030"/>
            <a:ext cx="1882066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 Seq. Reads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6E18E7-E365-425D-98F3-D028A1F3AE4D}"/>
              </a:ext>
            </a:extLst>
          </p:cNvPr>
          <p:cNvSpPr/>
          <p:nvPr/>
        </p:nvSpPr>
        <p:spPr>
          <a:xfrm>
            <a:off x="9114798" y="1367031"/>
            <a:ext cx="1882066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Indexed Genome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519DD9-C75C-4525-8E6D-8F0AD684FD26}"/>
              </a:ext>
            </a:extLst>
          </p:cNvPr>
          <p:cNvSpPr/>
          <p:nvPr/>
        </p:nvSpPr>
        <p:spPr>
          <a:xfrm>
            <a:off x="8049190" y="2381299"/>
            <a:ext cx="915248" cy="52378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B847F7-F908-442D-AC09-7AB2E1F58647}"/>
              </a:ext>
            </a:extLst>
          </p:cNvPr>
          <p:cNvSpPr/>
          <p:nvPr/>
        </p:nvSpPr>
        <p:spPr>
          <a:xfrm>
            <a:off x="7949741" y="4750901"/>
            <a:ext cx="1114148" cy="52378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RSEM (2)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09D02C-8643-43C3-B1A7-6DB1C1009118}"/>
              </a:ext>
            </a:extLst>
          </p:cNvPr>
          <p:cNvSpPr/>
          <p:nvPr/>
        </p:nvSpPr>
        <p:spPr>
          <a:xfrm>
            <a:off x="5548119" y="1259964"/>
            <a:ext cx="5930283" cy="273930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B7360B-5145-4495-86FC-7E5C2D77DAA2}"/>
              </a:ext>
            </a:extLst>
          </p:cNvPr>
          <p:cNvSpPr/>
          <p:nvPr/>
        </p:nvSpPr>
        <p:spPr>
          <a:xfrm>
            <a:off x="5535227" y="4523049"/>
            <a:ext cx="5930283" cy="182045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777FCF8-814A-46A2-88FD-F51E39EFF0C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474146" y="1348631"/>
            <a:ext cx="490486" cy="157485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1C76DD1-1552-4420-94E5-9BF355B82C68}"/>
              </a:ext>
            </a:extLst>
          </p:cNvPr>
          <p:cNvCxnSpPr>
            <a:cxnSpLocks/>
          </p:cNvCxnSpPr>
          <p:nvPr/>
        </p:nvCxnSpPr>
        <p:spPr>
          <a:xfrm rot="5400000">
            <a:off x="9035501" y="1368575"/>
            <a:ext cx="498091" cy="154257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BADA56-3C39-49BC-98AC-9C86517E468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8500369" y="3999267"/>
            <a:ext cx="12892" cy="5237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D8154F-E07B-450E-B28D-A77CB9F2F0B5}"/>
              </a:ext>
            </a:extLst>
          </p:cNvPr>
          <p:cNvSpPr/>
          <p:nvPr/>
        </p:nvSpPr>
        <p:spPr>
          <a:xfrm>
            <a:off x="5220070" y="1048858"/>
            <a:ext cx="6560598" cy="55515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8BA0164-7AEE-4BC1-8EEE-70E1E36C5F93}"/>
              </a:ext>
            </a:extLst>
          </p:cNvPr>
          <p:cNvSpPr/>
          <p:nvPr/>
        </p:nvSpPr>
        <p:spPr>
          <a:xfrm>
            <a:off x="7568214" y="3221199"/>
            <a:ext cx="1882066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Aligned Reads (BAM/SAM)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39C985-FA9B-4C9E-891A-42600821E6EF}"/>
              </a:ext>
            </a:extLst>
          </p:cNvPr>
          <p:cNvCxnSpPr>
            <a:stCxn id="7" idx="2"/>
            <a:endCxn id="35" idx="0"/>
          </p:cNvCxnSpPr>
          <p:nvPr/>
        </p:nvCxnSpPr>
        <p:spPr>
          <a:xfrm>
            <a:off x="8506814" y="2905082"/>
            <a:ext cx="2433" cy="316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89F9B8-9AF4-426A-B0DF-52320FA31308}"/>
              </a:ext>
            </a:extLst>
          </p:cNvPr>
          <p:cNvCxnSpPr>
            <a:stCxn id="35" idx="2"/>
            <a:endCxn id="8" idx="0"/>
          </p:cNvCxnSpPr>
          <p:nvPr/>
        </p:nvCxnSpPr>
        <p:spPr>
          <a:xfrm flipH="1">
            <a:off x="8506815" y="3744982"/>
            <a:ext cx="2432" cy="1005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E6D8791-FBE6-4F29-A9EA-AEF7E9F29EE8}"/>
              </a:ext>
            </a:extLst>
          </p:cNvPr>
          <p:cNvSpPr/>
          <p:nvPr/>
        </p:nvSpPr>
        <p:spPr>
          <a:xfrm>
            <a:off x="7559335" y="5686291"/>
            <a:ext cx="1882066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 Counts (.CSV)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289419-4F4D-49E5-848B-2429F94DA192}"/>
              </a:ext>
            </a:extLst>
          </p:cNvPr>
          <p:cNvSpPr/>
          <p:nvPr/>
        </p:nvSpPr>
        <p:spPr>
          <a:xfrm>
            <a:off x="5695026" y="5692226"/>
            <a:ext cx="1549151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 (.BAM/.SAM)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29B5C2-041B-438E-8F5F-361D421C1E87}"/>
              </a:ext>
            </a:extLst>
          </p:cNvPr>
          <p:cNvSpPr/>
          <p:nvPr/>
        </p:nvSpPr>
        <p:spPr>
          <a:xfrm>
            <a:off x="9736887" y="5697066"/>
            <a:ext cx="1572530" cy="5237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Isoform Counts (.CSV)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E907C270-FB5F-458E-AA92-289329CA57B0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rot="5400000">
            <a:off x="7279438" y="4464849"/>
            <a:ext cx="417542" cy="203721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878A7515-34B8-4CAE-8D8B-2D8DC4F84DD0}"/>
              </a:ext>
            </a:extLst>
          </p:cNvPr>
          <p:cNvCxnSpPr>
            <a:stCxn id="8" idx="2"/>
            <a:endCxn id="52" idx="0"/>
          </p:cNvCxnSpPr>
          <p:nvPr/>
        </p:nvCxnSpPr>
        <p:spPr>
          <a:xfrm rot="16200000" flipH="1">
            <a:off x="9303792" y="4477706"/>
            <a:ext cx="422382" cy="201633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9C76F7F-2D88-4F4E-A303-E4BFDDD5A993}"/>
              </a:ext>
            </a:extLst>
          </p:cNvPr>
          <p:cNvCxnSpPr>
            <a:stCxn id="8" idx="2"/>
            <a:endCxn id="50" idx="0"/>
          </p:cNvCxnSpPr>
          <p:nvPr/>
        </p:nvCxnSpPr>
        <p:spPr>
          <a:xfrm flipH="1">
            <a:off x="8500368" y="5274684"/>
            <a:ext cx="6447" cy="4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1CCA86-28BE-4450-BD95-F8AA38A22171}"/>
              </a:ext>
            </a:extLst>
          </p:cNvPr>
          <p:cNvSpPr txBox="1"/>
          <p:nvPr/>
        </p:nvSpPr>
        <p:spPr>
          <a:xfrm>
            <a:off x="457200" y="105126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Alignments and Reads count</a:t>
            </a:r>
          </a:p>
        </p:txBody>
      </p:sp>
    </p:spTree>
    <p:extLst>
      <p:ext uri="{BB962C8B-B14F-4D97-AF65-F5344CB8AC3E}">
        <p14:creationId xmlns:p14="http://schemas.microsoft.com/office/powerpoint/2010/main" val="947607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4A1D0-0F5A-40BE-A604-049ECE47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49" y="1012054"/>
            <a:ext cx="7398058" cy="5548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8E726-445C-478A-A0A6-20721F3DE781}"/>
              </a:ext>
            </a:extLst>
          </p:cNvPr>
          <p:cNvSpPr txBox="1"/>
          <p:nvPr/>
        </p:nvSpPr>
        <p:spPr>
          <a:xfrm>
            <a:off x="457200" y="105126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Indexing genome</a:t>
            </a:r>
          </a:p>
        </p:txBody>
      </p:sp>
    </p:spTree>
    <p:extLst>
      <p:ext uri="{BB962C8B-B14F-4D97-AF65-F5344CB8AC3E}">
        <p14:creationId xmlns:p14="http://schemas.microsoft.com/office/powerpoint/2010/main" val="2178676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E4B6AC-970B-46AB-9A6D-FC1EBBAEE883}"/>
              </a:ext>
            </a:extLst>
          </p:cNvPr>
          <p:cNvSpPr/>
          <p:nvPr/>
        </p:nvSpPr>
        <p:spPr>
          <a:xfrm>
            <a:off x="6096000" y="1781021"/>
            <a:ext cx="5410200" cy="3843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EAE0F-590E-468A-9B3C-4B7A29AE243F}"/>
              </a:ext>
            </a:extLst>
          </p:cNvPr>
          <p:cNvSpPr/>
          <p:nvPr/>
        </p:nvSpPr>
        <p:spPr>
          <a:xfrm>
            <a:off x="6096000" y="2175029"/>
            <a:ext cx="5410200" cy="3651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0A66C-4DD0-433D-834F-36B2FD5A8BC2}"/>
              </a:ext>
            </a:extLst>
          </p:cNvPr>
          <p:cNvSpPr/>
          <p:nvPr/>
        </p:nvSpPr>
        <p:spPr>
          <a:xfrm>
            <a:off x="685800" y="1790700"/>
            <a:ext cx="5334001" cy="3843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B429CF-389B-460D-87D5-C9AE6E1EC82F}"/>
              </a:ext>
            </a:extLst>
          </p:cNvPr>
          <p:cNvSpPr/>
          <p:nvPr/>
        </p:nvSpPr>
        <p:spPr>
          <a:xfrm>
            <a:off x="685800" y="2175029"/>
            <a:ext cx="5334001" cy="3651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3AFC8F-89C7-4AF8-889E-B2D5105BA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3866"/>
          </a:xfrm>
        </p:spPr>
        <p:txBody>
          <a:bodyPr/>
          <a:lstStyle/>
          <a:p>
            <a:pPr algn="ctr"/>
            <a:r>
              <a:rPr lang="en-US" dirty="0"/>
              <a:t>View by </a:t>
            </a:r>
            <a:r>
              <a:rPr lang="en-US" dirty="0" err="1"/>
              <a:t>Samtools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8D2FBB-3751-468E-821D-28B9DA5872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54422"/>
            <a:ext cx="5157787" cy="327255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287DCC-A327-4255-AD61-AD41E4396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3866"/>
          </a:xfrm>
        </p:spPr>
        <p:txBody>
          <a:bodyPr/>
          <a:lstStyle/>
          <a:p>
            <a:pPr algn="ctr"/>
            <a:r>
              <a:rPr lang="en-US" dirty="0"/>
              <a:t>View by IGV</a:t>
            </a:r>
          </a:p>
        </p:txBody>
      </p:sp>
      <p:pic>
        <p:nvPicPr>
          <p:cNvPr id="1028" name="Picture 4" descr="Image result for bam file format">
            <a:extLst>
              <a:ext uri="{FF2B5EF4-FFF2-40B4-BE49-F238E27FC236}">
                <a16:creationId xmlns:a16="http://schemas.microsoft.com/office/drawing/2014/main" id="{8CA0A98E-A00F-44DA-B4E4-96EA370C793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87600"/>
            <a:ext cx="5183188" cy="34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358AF-721D-439D-AC96-B2DF546E6F01}"/>
              </a:ext>
            </a:extLst>
          </p:cNvPr>
          <p:cNvSpPr txBox="1"/>
          <p:nvPr/>
        </p:nvSpPr>
        <p:spPr>
          <a:xfrm>
            <a:off x="457200" y="105126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Aligned reads</a:t>
            </a:r>
          </a:p>
        </p:txBody>
      </p:sp>
    </p:spTree>
    <p:extLst>
      <p:ext uri="{BB962C8B-B14F-4D97-AF65-F5344CB8AC3E}">
        <p14:creationId xmlns:p14="http://schemas.microsoft.com/office/powerpoint/2010/main" val="280693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3" grpId="0" animBg="1"/>
      <p:bldP spid="2" grpId="0" animBg="1"/>
      <p:bldP spid="12" grpId="0" build="p"/>
      <p:bldP spid="1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2C07D4-B302-4BA5-954F-CBF2D523FDFE}"/>
              </a:ext>
            </a:extLst>
          </p:cNvPr>
          <p:cNvSpPr/>
          <p:nvPr/>
        </p:nvSpPr>
        <p:spPr>
          <a:xfrm>
            <a:off x="318313" y="1405354"/>
            <a:ext cx="11365687" cy="5084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50162-6502-4EB2-AA54-B855D5A7F95E}"/>
              </a:ext>
            </a:extLst>
          </p:cNvPr>
          <p:cNvSpPr/>
          <p:nvPr/>
        </p:nvSpPr>
        <p:spPr>
          <a:xfrm>
            <a:off x="318313" y="882134"/>
            <a:ext cx="6148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err="1"/>
              <a:t>samtools</a:t>
            </a:r>
            <a:r>
              <a:rPr lang="en-US" sz="2800" b="1" dirty="0"/>
              <a:t> view -H Konzo82_aligned.sam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EDAF1F-EEC5-410E-8250-9D6F766B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75"/>
          <a:stretch/>
        </p:blipFill>
        <p:spPr>
          <a:xfrm>
            <a:off x="448024" y="1449804"/>
            <a:ext cx="11235976" cy="3642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45402-EADF-403A-B03C-5B21FDF2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1" y="5137150"/>
            <a:ext cx="11355759" cy="139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194268-71F4-4109-A0D9-A18D5F673F28}"/>
              </a:ext>
            </a:extLst>
          </p:cNvPr>
          <p:cNvSpPr/>
          <p:nvPr/>
        </p:nvSpPr>
        <p:spPr>
          <a:xfrm>
            <a:off x="318313" y="5092700"/>
            <a:ext cx="11425663" cy="144145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9AE53-12F2-46FA-A522-D00A4BB552F7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Samtool</a:t>
            </a:r>
            <a:r>
              <a:rPr lang="en-US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7550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C8255A4-2418-4F43-8FFB-A37C7641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1" y="1257598"/>
            <a:ext cx="11444878" cy="5117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8B89F-A824-4D87-9604-EED4EFE67ADE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Integrated Genome Viewer (IGV)</a:t>
            </a:r>
          </a:p>
        </p:txBody>
      </p:sp>
    </p:spTree>
    <p:extLst>
      <p:ext uri="{BB962C8B-B14F-4D97-AF65-F5344CB8AC3E}">
        <p14:creationId xmlns:p14="http://schemas.microsoft.com/office/powerpoint/2010/main" val="33054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EC0680-400C-4E31-8AB6-D18A9CA3121F}"/>
              </a:ext>
            </a:extLst>
          </p:cNvPr>
          <p:cNvSpPr/>
          <p:nvPr/>
        </p:nvSpPr>
        <p:spPr>
          <a:xfrm>
            <a:off x="7238077" y="1598598"/>
            <a:ext cx="4247606" cy="389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</a:t>
            </a:r>
          </a:p>
          <a:p>
            <a:r>
              <a:rPr lang="en-US" dirty="0"/>
              <a:t>RNA 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5AC9C-A3A1-44EE-94B6-96AC2BC2E65E}"/>
              </a:ext>
            </a:extLst>
          </p:cNvPr>
          <p:cNvSpPr txBox="1"/>
          <p:nvPr/>
        </p:nvSpPr>
        <p:spPr>
          <a:xfrm>
            <a:off x="8170339" y="5698538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Microarray Probes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BAC9E-5360-4C49-BB4D-5AED8BD6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28" y="2119087"/>
            <a:ext cx="4048095" cy="2978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BA5CD6-FA4B-43B1-8182-9A9F98093EB5}"/>
              </a:ext>
            </a:extLst>
          </p:cNvPr>
          <p:cNvSpPr/>
          <p:nvPr/>
        </p:nvSpPr>
        <p:spPr>
          <a:xfrm>
            <a:off x="8391469" y="5509900"/>
            <a:ext cx="3223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https://brb.nci.nih.gov/techreport/ExpressionProfiling.ppt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FF6C2EE-B2B8-46F8-BC05-462A54438B43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microarray experiments</a:t>
            </a:r>
          </a:p>
        </p:txBody>
      </p:sp>
    </p:spTree>
    <p:extLst>
      <p:ext uri="{BB962C8B-B14F-4D97-AF65-F5344CB8AC3E}">
        <p14:creationId xmlns:p14="http://schemas.microsoft.com/office/powerpoint/2010/main" val="182940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552575"/>
            <a:ext cx="10515600" cy="4351338"/>
          </a:xfrm>
        </p:spPr>
        <p:txBody>
          <a:bodyPr/>
          <a:lstStyle/>
          <a:p>
            <a:r>
              <a:rPr lang="en-US" dirty="0"/>
              <a:t>Raw reads: Number of reads that align to a reference sequence in the genome. It depends on amount of fragments sequenced and length of the reference sequence. </a:t>
            </a:r>
          </a:p>
          <a:p>
            <a:r>
              <a:rPr lang="en-US" dirty="0"/>
              <a:t>Counts Per Million (CPM): It is the raw counts (X</a:t>
            </a:r>
            <a:r>
              <a:rPr lang="en-US" baseline="-25000" dirty="0"/>
              <a:t>i</a:t>
            </a:r>
            <a:r>
              <a:rPr lang="en-US" dirty="0"/>
              <a:t>) scaled by number of fragments sequenced (N) times one million.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\text{CPM}_i = \dfrac{X_i}{\dfrac{N}{10^6}} = \dfrac{X_i}{N}\cdot 10^6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05" y="3840481"/>
            <a:ext cx="1628775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EE557-C54B-4773-8B2D-8EBAEF43AEBB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Read Counts</a:t>
            </a:r>
          </a:p>
        </p:txBody>
      </p:sp>
    </p:spTree>
    <p:extLst>
      <p:ext uri="{BB962C8B-B14F-4D97-AF65-F5344CB8AC3E}">
        <p14:creationId xmlns:p14="http://schemas.microsoft.com/office/powerpoint/2010/main" val="2386809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5778" y="1690688"/>
            <a:ext cx="4618022" cy="4486275"/>
          </a:xfrm>
        </p:spPr>
        <p:txBody>
          <a:bodyPr>
            <a:normAutofit/>
          </a:bodyPr>
          <a:lstStyle/>
          <a:p>
            <a:r>
              <a:rPr lang="en-US" dirty="0"/>
              <a:t>Reads per </a:t>
            </a:r>
            <a:r>
              <a:rPr lang="en-US" dirty="0" err="1"/>
              <a:t>kilobase</a:t>
            </a:r>
            <a:r>
              <a:rPr lang="en-US" dirty="0"/>
              <a:t> of exons per million (RPKM) is a normalized read count.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Fragments per </a:t>
            </a:r>
            <a:r>
              <a:rPr lang="en-US" dirty="0" err="1"/>
              <a:t>kilobase</a:t>
            </a:r>
            <a:r>
              <a:rPr lang="en-US" dirty="0"/>
              <a:t> of exons per million (FPKM) is similar to RPKM, only it works for paired end reads.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1" y="1817177"/>
            <a:ext cx="6576343" cy="4233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170" y="5911913"/>
            <a:ext cx="5570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https://izabelcavassim.wordpress.com/2015/03/09/rpkm-and-fpkm-normalization-units-of-expression/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14" y="3016251"/>
            <a:ext cx="3646103" cy="673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3B40C-68F4-417A-9C7A-737AEC59D4E9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Read Counts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138916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891EE-AA4F-4558-A246-8A6C87EF6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9982" y="1029399"/>
            <a:ext cx="3932237" cy="4466316"/>
          </a:xfrm>
        </p:spPr>
        <p:txBody>
          <a:bodyPr/>
          <a:lstStyle/>
          <a:p>
            <a:r>
              <a:rPr lang="en-US" sz="2400" dirty="0"/>
              <a:t>Tool: DESeq2, </a:t>
            </a:r>
            <a:r>
              <a:rPr lang="en-US" sz="2400" dirty="0" err="1"/>
              <a:t>edgeR</a:t>
            </a:r>
            <a:endParaRPr lang="en-US" sz="2400" dirty="0"/>
          </a:p>
          <a:p>
            <a:r>
              <a:rPr lang="en-US" sz="2400" dirty="0"/>
              <a:t>Input: Reads count (.CSV)</a:t>
            </a:r>
          </a:p>
          <a:p>
            <a:r>
              <a:rPr lang="en-US" sz="2400" dirty="0"/>
              <a:t>Output: TSV files and 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FFE88D-8EA8-4359-9126-84258BF9E8DE}"/>
              </a:ext>
            </a:extLst>
          </p:cNvPr>
          <p:cNvSpPr/>
          <p:nvPr/>
        </p:nvSpPr>
        <p:spPr>
          <a:xfrm>
            <a:off x="7271548" y="1837061"/>
            <a:ext cx="1597981" cy="62143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Counts (CSV)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03084D-159C-4C00-822A-5731BE6D80AF}"/>
              </a:ext>
            </a:extLst>
          </p:cNvPr>
          <p:cNvSpPr/>
          <p:nvPr/>
        </p:nvSpPr>
        <p:spPr>
          <a:xfrm>
            <a:off x="6704118" y="4511459"/>
            <a:ext cx="2732843" cy="1968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GENE EXPRESSION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228BEC-D4C0-4A96-AB12-951B981B2B07}"/>
              </a:ext>
            </a:extLst>
          </p:cNvPr>
          <p:cNvSpPr/>
          <p:nvPr/>
        </p:nvSpPr>
        <p:spPr>
          <a:xfrm>
            <a:off x="9687017" y="1840652"/>
            <a:ext cx="1393794" cy="62143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Isoform counts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7254DCA9-F56B-4E58-AFA8-FEB507F400CA}"/>
              </a:ext>
            </a:extLst>
          </p:cNvPr>
          <p:cNvSpPr/>
          <p:nvPr/>
        </p:nvSpPr>
        <p:spPr>
          <a:xfrm rot="16200000">
            <a:off x="7311957" y="-1404208"/>
            <a:ext cx="1500323" cy="6580187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9475796-1895-4D34-90EA-B4B0BC3AFC99}"/>
              </a:ext>
            </a:extLst>
          </p:cNvPr>
          <p:cNvCxnSpPr>
            <a:endCxn id="8" idx="0"/>
          </p:cNvCxnSpPr>
          <p:nvPr/>
        </p:nvCxnSpPr>
        <p:spPr>
          <a:xfrm>
            <a:off x="8078680" y="1384300"/>
            <a:ext cx="2305234" cy="456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ED5A88-1F25-4D88-BEE3-337EFD8246D8}"/>
              </a:ext>
            </a:extLst>
          </p:cNvPr>
          <p:cNvCxnSpPr>
            <a:endCxn id="5" idx="0"/>
          </p:cNvCxnSpPr>
          <p:nvPr/>
        </p:nvCxnSpPr>
        <p:spPr>
          <a:xfrm>
            <a:off x="8069803" y="1393177"/>
            <a:ext cx="736" cy="443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0F8D73-789D-4E5A-9EC3-C37155F7A33A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>
            <a:off x="8070540" y="3750202"/>
            <a:ext cx="0" cy="761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DF94724-36B1-4C49-ACDC-7F544CBA76AD}"/>
              </a:ext>
            </a:extLst>
          </p:cNvPr>
          <p:cNvSpPr/>
          <p:nvPr/>
        </p:nvSpPr>
        <p:spPr>
          <a:xfrm>
            <a:off x="7220503" y="3128765"/>
            <a:ext cx="1700073" cy="62143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DESeq2/</a:t>
            </a:r>
            <a:r>
              <a:rPr lang="en-US" dirty="0" err="1"/>
              <a:t>edgeR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522924-0DCB-4282-8AD8-F4CCE9793E9C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8070539" y="2458498"/>
            <a:ext cx="1" cy="670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9EF43EC-3B23-4134-B9A5-EBBF90057AAA}"/>
              </a:ext>
            </a:extLst>
          </p:cNvPr>
          <p:cNvSpPr/>
          <p:nvPr/>
        </p:nvSpPr>
        <p:spPr>
          <a:xfrm>
            <a:off x="9958418" y="5184997"/>
            <a:ext cx="1393794" cy="62143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 results (.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3F33E-293A-426D-8832-788861D93F81}"/>
              </a:ext>
            </a:extLst>
          </p:cNvPr>
          <p:cNvCxnSpPr>
            <a:stCxn id="6" idx="3"/>
            <a:endCxn id="38" idx="1"/>
          </p:cNvCxnSpPr>
          <p:nvPr/>
        </p:nvCxnSpPr>
        <p:spPr>
          <a:xfrm flipV="1">
            <a:off x="9436961" y="5495716"/>
            <a:ext cx="52145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09033B-CEFB-427F-ADB5-726846BEFC78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Gene Expression </a:t>
            </a:r>
          </a:p>
        </p:txBody>
      </p:sp>
    </p:spTree>
    <p:extLst>
      <p:ext uri="{BB962C8B-B14F-4D97-AF65-F5344CB8AC3E}">
        <p14:creationId xmlns:p14="http://schemas.microsoft.com/office/powerpoint/2010/main" val="87354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2959100" y="3779838"/>
            <a:ext cx="7278688" cy="17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5703888" y="34115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>
            <a:off x="6604001" y="3411538"/>
            <a:ext cx="5810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>
            <a:off x="7566026" y="3411538"/>
            <a:ext cx="5810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>
            <a:off x="9102726" y="32432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>
            <a:off x="5856288" y="35607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>
            <a:off x="6108701" y="32432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8789988" y="35607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</p:cNvCxnSpPr>
          <p:nvPr/>
        </p:nvCxnSpPr>
        <p:spPr bwMode="auto">
          <a:xfrm>
            <a:off x="7996238" y="35607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>
            <a:off x="7273926" y="35607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31"/>
          <p:cNvCxnSpPr>
            <a:cxnSpLocks noChangeShapeType="1"/>
          </p:cNvCxnSpPr>
          <p:nvPr/>
        </p:nvCxnSpPr>
        <p:spPr bwMode="auto">
          <a:xfrm>
            <a:off x="6621463" y="35607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7566026" y="3243263"/>
            <a:ext cx="5810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3"/>
          <p:cNvCxnSpPr>
            <a:cxnSpLocks noChangeShapeType="1"/>
          </p:cNvCxnSpPr>
          <p:nvPr/>
        </p:nvCxnSpPr>
        <p:spPr bwMode="auto">
          <a:xfrm>
            <a:off x="6877051" y="3243263"/>
            <a:ext cx="5810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>
            <a:off x="7996238" y="2686050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6789738" y="286861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7215188" y="305911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>
            <a:off x="7856538" y="305911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8578851" y="3059113"/>
            <a:ext cx="5810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>
            <a:off x="8207376" y="34115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>
            <a:off x="8207376" y="32432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7273926" y="26368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>
            <a:off x="9058276" y="34115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43"/>
          <p:cNvCxnSpPr>
            <a:cxnSpLocks noChangeShapeType="1"/>
          </p:cNvCxnSpPr>
          <p:nvPr/>
        </p:nvCxnSpPr>
        <p:spPr bwMode="auto">
          <a:xfrm>
            <a:off x="8963026" y="286861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8145463" y="286861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Connector 45"/>
          <p:cNvCxnSpPr>
            <a:cxnSpLocks noChangeShapeType="1"/>
          </p:cNvCxnSpPr>
          <p:nvPr/>
        </p:nvCxnSpPr>
        <p:spPr bwMode="auto">
          <a:xfrm>
            <a:off x="7458076" y="286861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43" name="TextBox 2"/>
          <p:cNvSpPr txBox="1">
            <a:spLocks noChangeArrowheads="1"/>
          </p:cNvSpPr>
          <p:nvPr/>
        </p:nvSpPr>
        <p:spPr bwMode="auto">
          <a:xfrm>
            <a:off x="1538288" y="3500438"/>
            <a:ext cx="1255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Genome</a:t>
            </a:r>
          </a:p>
        </p:txBody>
      </p:sp>
      <p:sp>
        <p:nvSpPr>
          <p:cNvPr id="137244" name="TextBox 3"/>
          <p:cNvSpPr txBox="1">
            <a:spLocks noChangeArrowheads="1"/>
          </p:cNvSpPr>
          <p:nvPr/>
        </p:nvSpPr>
        <p:spPr bwMode="auto">
          <a:xfrm>
            <a:off x="1543050" y="2781301"/>
            <a:ext cx="3633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Mapped reads - condition 1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5735638" y="3716338"/>
            <a:ext cx="3960812" cy="144462"/>
          </a:xfrm>
          <a:prstGeom prst="rect">
            <a:avLst/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cxnSpLocks noChangeShapeType="1"/>
          </p:cNvCxnSpPr>
          <p:nvPr/>
        </p:nvCxnSpPr>
        <p:spPr bwMode="auto">
          <a:xfrm>
            <a:off x="7361238" y="230981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48"/>
          <p:cNvCxnSpPr>
            <a:cxnSpLocks noChangeShapeType="1"/>
          </p:cNvCxnSpPr>
          <p:nvPr/>
        </p:nvCxnSpPr>
        <p:spPr bwMode="auto">
          <a:xfrm>
            <a:off x="6154738" y="2492375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Straight Connector 49"/>
          <p:cNvCxnSpPr>
            <a:cxnSpLocks noChangeShapeType="1"/>
          </p:cNvCxnSpPr>
          <p:nvPr/>
        </p:nvCxnSpPr>
        <p:spPr bwMode="auto">
          <a:xfrm>
            <a:off x="6638926" y="230981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traight Connector 51"/>
          <p:cNvCxnSpPr>
            <a:cxnSpLocks noChangeShapeType="1"/>
          </p:cNvCxnSpPr>
          <p:nvPr/>
        </p:nvCxnSpPr>
        <p:spPr bwMode="auto">
          <a:xfrm>
            <a:off x="8328026" y="2492375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Connector 52"/>
          <p:cNvCxnSpPr>
            <a:cxnSpLocks noChangeShapeType="1"/>
          </p:cNvCxnSpPr>
          <p:nvPr/>
        </p:nvCxnSpPr>
        <p:spPr bwMode="auto">
          <a:xfrm>
            <a:off x="7510463" y="2492375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>
            <a:off x="6823076" y="2492375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54"/>
          <p:cNvCxnSpPr>
            <a:cxnSpLocks noChangeShapeType="1"/>
          </p:cNvCxnSpPr>
          <p:nvPr/>
        </p:nvCxnSpPr>
        <p:spPr bwMode="auto">
          <a:xfrm>
            <a:off x="6383338" y="30686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Connector 55"/>
          <p:cNvCxnSpPr>
            <a:cxnSpLocks noChangeShapeType="1"/>
          </p:cNvCxnSpPr>
          <p:nvPr/>
        </p:nvCxnSpPr>
        <p:spPr bwMode="auto">
          <a:xfrm>
            <a:off x="6096001" y="28527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traight Connector 56"/>
          <p:cNvCxnSpPr>
            <a:cxnSpLocks noChangeShapeType="1"/>
          </p:cNvCxnSpPr>
          <p:nvPr/>
        </p:nvCxnSpPr>
        <p:spPr bwMode="auto">
          <a:xfrm>
            <a:off x="6456363" y="26368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55" name="TextBox 1"/>
          <p:cNvSpPr txBox="1">
            <a:spLocks noChangeArrowheads="1"/>
          </p:cNvSpPr>
          <p:nvPr/>
        </p:nvSpPr>
        <p:spPr bwMode="auto">
          <a:xfrm>
            <a:off x="1554164" y="4149726"/>
            <a:ext cx="3633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Mapped reads - condition 2</a:t>
            </a: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>
            <a:off x="7589838" y="40211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6096001" y="40211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traight Connector 71"/>
          <p:cNvCxnSpPr>
            <a:cxnSpLocks noChangeShapeType="1"/>
          </p:cNvCxnSpPr>
          <p:nvPr/>
        </p:nvCxnSpPr>
        <p:spPr bwMode="auto">
          <a:xfrm>
            <a:off x="6867526" y="40211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</p:cNvCxnSpPr>
          <p:nvPr/>
        </p:nvCxnSpPr>
        <p:spPr bwMode="auto">
          <a:xfrm>
            <a:off x="8256588" y="40211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Connector 73"/>
          <p:cNvCxnSpPr>
            <a:cxnSpLocks noChangeShapeType="1"/>
          </p:cNvCxnSpPr>
          <p:nvPr/>
        </p:nvCxnSpPr>
        <p:spPr bwMode="auto">
          <a:xfrm>
            <a:off x="7739063" y="42211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</p:cNvCxnSpPr>
          <p:nvPr/>
        </p:nvCxnSpPr>
        <p:spPr bwMode="auto">
          <a:xfrm>
            <a:off x="7051676" y="42211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B6D986-5D2C-442E-8AF6-602F90590D6B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Expression</a:t>
            </a:r>
          </a:p>
        </p:txBody>
      </p:sp>
    </p:spTree>
    <p:extLst>
      <p:ext uri="{BB962C8B-B14F-4D97-AF65-F5344CB8AC3E}">
        <p14:creationId xmlns:p14="http://schemas.microsoft.com/office/powerpoint/2010/main" val="1032430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Content Placeholder 2"/>
          <p:cNvSpPr>
            <a:spLocks noGrp="1"/>
          </p:cNvSpPr>
          <p:nvPr>
            <p:ph idx="1"/>
          </p:nvPr>
        </p:nvSpPr>
        <p:spPr>
          <a:xfrm>
            <a:off x="2351088" y="1417638"/>
            <a:ext cx="5700712" cy="147161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Counting reads</a:t>
            </a:r>
          </a:p>
          <a:p>
            <a:pPr eaLnBrk="1" hangingPunct="1"/>
            <a:r>
              <a:rPr lang="en-US" altLang="en-US" sz="3000" dirty="0">
                <a:ea typeface="ＭＳ Ｐゴシック" panose="020B0600070205080204" pitchFamily="34" charset="-128"/>
              </a:rPr>
              <a:t>Statistical significance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9026" y="3905250"/>
            <a:ext cx="9589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Gene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6513" y="3332163"/>
            <a:ext cx="1255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Sample_A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3332163"/>
            <a:ext cx="12442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Sample_B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9025" y="4573589"/>
            <a:ext cx="9476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Gene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5314" y="3344864"/>
            <a:ext cx="155254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Fold_Change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9338" y="3371850"/>
            <a:ext cx="14103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Significant?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5776" y="39052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3726" y="39052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5814" y="3905250"/>
            <a:ext cx="7948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2-fold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0989" y="4573589"/>
            <a:ext cx="5741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5776" y="4573589"/>
            <a:ext cx="5741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200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114" y="4573589"/>
            <a:ext cx="7948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2-fold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1913" y="3905250"/>
            <a:ext cx="4844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4926" y="4573589"/>
            <a:ext cx="5205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srgbClr val="008000"/>
                </a:solidFill>
                <a:latin typeface="Calibri"/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39FAC-C3B5-4784-AF2D-CD42840EC543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Expression (contd..)</a:t>
            </a:r>
          </a:p>
        </p:txBody>
      </p:sp>
    </p:spTree>
    <p:extLst>
      <p:ext uri="{BB962C8B-B14F-4D97-AF65-F5344CB8AC3E}">
        <p14:creationId xmlns:p14="http://schemas.microsoft.com/office/powerpoint/2010/main" val="499351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825"/>
            <a:ext cx="12192000" cy="1143000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>
                <a:ea typeface="+mj-ea"/>
                <a:cs typeface="+mj-cs"/>
              </a:rPr>
              <a:t>Beware of concluding fold change from small numbers of counts</a:t>
            </a:r>
          </a:p>
        </p:txBody>
      </p:sp>
      <p:pic>
        <p:nvPicPr>
          <p:cNvPr id="1392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068513"/>
            <a:ext cx="51816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8788" y="6376989"/>
            <a:ext cx="75231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From: http://gkno2.tumblr.com/post/24629975632/thinking-about-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rna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-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seq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-experimental-design-for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3000" y="1474788"/>
            <a:ext cx="67984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Poisson distributions for counts based on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2-fold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expression differences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8439" y="2239964"/>
            <a:ext cx="2554287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 confidence in 2-fold difference. Likely observed by chance.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7976" y="4710114"/>
            <a:ext cx="2576513" cy="942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High confidence in 2-fold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difference. Unlikely observed by chance.</a:t>
            </a:r>
          </a:p>
        </p:txBody>
      </p:sp>
    </p:spTree>
    <p:extLst>
      <p:ext uri="{BB962C8B-B14F-4D97-AF65-F5344CB8AC3E}">
        <p14:creationId xmlns:p14="http://schemas.microsoft.com/office/powerpoint/2010/main" val="611453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751" y="2471738"/>
            <a:ext cx="10318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b="1" dirty="0" err="1">
                <a:solidFill>
                  <a:prstClr val="black"/>
                </a:solidFill>
                <a:latin typeface="Calibri"/>
              </a:rPr>
              <a:t>SampleA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2813" y="1435100"/>
            <a:ext cx="523309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500" dirty="0">
                <a:solidFill>
                  <a:prstClr val="black"/>
                </a:solidFill>
                <a:latin typeface="Calibri"/>
              </a:rPr>
              <a:t>Example:  5000 total reads per sample.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2764" y="2498725"/>
            <a:ext cx="10747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Sample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4889" y="3086100"/>
            <a:ext cx="790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b="1" dirty="0" err="1">
                <a:solidFill>
                  <a:prstClr val="black"/>
                </a:solidFill>
                <a:latin typeface="Calibri"/>
              </a:rPr>
              <a:t>geneA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6239" y="3113089"/>
            <a:ext cx="301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5351" y="3113089"/>
            <a:ext cx="301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4467" y="2457451"/>
            <a:ext cx="16753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0000"/>
                </a:solidFill>
              </a:rPr>
              <a:t>Hypothesis Test</a:t>
            </a:r>
          </a:p>
          <a:p>
            <a:pPr algn="ctr" eaLnBrk="1" hangingPunct="1"/>
            <a:r>
              <a:rPr lang="en-US" altLang="en-US" sz="1800" b="1" dirty="0">
                <a:solidFill>
                  <a:srgbClr val="000000"/>
                </a:solidFill>
              </a:rPr>
              <a:t>(P-value)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4888" y="3919538"/>
            <a:ext cx="774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b="1" dirty="0" err="1">
                <a:solidFill>
                  <a:prstClr val="black"/>
                </a:solidFill>
                <a:latin typeface="Calibri"/>
              </a:rPr>
              <a:t>geneB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86238" y="3946525"/>
            <a:ext cx="4191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2638" y="3946525"/>
            <a:ext cx="41751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5276" y="3144839"/>
            <a:ext cx="5937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1.00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15276" y="3952875"/>
            <a:ext cx="7096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0.098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86239" y="4867275"/>
            <a:ext cx="536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2639" y="4881563"/>
            <a:ext cx="53498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15275" y="4873625"/>
            <a:ext cx="877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&lt; 0.001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74888" y="4786313"/>
            <a:ext cx="774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b="1" dirty="0" err="1">
                <a:solidFill>
                  <a:prstClr val="black"/>
                </a:solidFill>
                <a:latin typeface="Calibri"/>
              </a:rPr>
              <a:t>geneC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5350" y="1868488"/>
            <a:ext cx="5780685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500" dirty="0">
                <a:solidFill>
                  <a:prstClr val="black"/>
                </a:solidFill>
                <a:latin typeface="Calibri"/>
              </a:rPr>
              <a:t>Observed 2-fold differences in read counts.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77863E-49A1-42BC-AE47-094400DBFC32}"/>
              </a:ext>
            </a:extLst>
          </p:cNvPr>
          <p:cNvSpPr txBox="1"/>
          <p:nvPr/>
        </p:nvSpPr>
        <p:spPr>
          <a:xfrm>
            <a:off x="328241" y="911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More Counts = more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377963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BE6F28-D6EB-4C01-9B00-2033B4DECDAB}"/>
              </a:ext>
            </a:extLst>
          </p:cNvPr>
          <p:cNvSpPr txBox="1"/>
          <p:nvPr/>
        </p:nvSpPr>
        <p:spPr>
          <a:xfrm>
            <a:off x="1828800" y="514508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4E433-869A-4EED-A90E-33EBD03A8A91}"/>
              </a:ext>
            </a:extLst>
          </p:cNvPr>
          <p:cNvSpPr txBox="1"/>
          <p:nvPr/>
        </p:nvSpPr>
        <p:spPr>
          <a:xfrm>
            <a:off x="6184141" y="5225535"/>
            <a:ext cx="104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56362-49FF-48AC-A5E6-075F8A7E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38" y="1447799"/>
            <a:ext cx="3759200" cy="3777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C0282-FD71-48C1-B457-E687F403CB8E}"/>
              </a:ext>
            </a:extLst>
          </p:cNvPr>
          <p:cNvSpPr txBox="1"/>
          <p:nvPr/>
        </p:nvSpPr>
        <p:spPr>
          <a:xfrm>
            <a:off x="8686376" y="5231370"/>
            <a:ext cx="283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Expression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5F50E-E278-444F-83F9-41716C2359B2}"/>
              </a:ext>
            </a:extLst>
          </p:cNvPr>
          <p:cNvSpPr txBox="1"/>
          <p:nvPr/>
        </p:nvSpPr>
        <p:spPr>
          <a:xfrm>
            <a:off x="480641" y="2435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Outputs from Microarray and </a:t>
            </a:r>
            <a:r>
              <a:rPr lang="en-US" dirty="0" err="1"/>
              <a:t>RNAseq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880993-9FFB-471E-8A0E-A26C6176D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1852"/>
          <a:stretch/>
        </p:blipFill>
        <p:spPr>
          <a:xfrm>
            <a:off x="4828393" y="1469487"/>
            <a:ext cx="3396944" cy="377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044E7-C0F5-4CCC-9EBD-1E1527319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23804" r="4153" b="28873"/>
          <a:stretch/>
        </p:blipFill>
        <p:spPr>
          <a:xfrm>
            <a:off x="366611" y="1581664"/>
            <a:ext cx="3907337" cy="32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08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F01CD1-7D9E-4642-A447-9B0463404C9B}"/>
              </a:ext>
            </a:extLst>
          </p:cNvPr>
          <p:cNvSpPr txBox="1"/>
          <p:nvPr/>
        </p:nvSpPr>
        <p:spPr>
          <a:xfrm>
            <a:off x="213941" y="1800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Principle component Analysis (PCA)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0C718-2942-4134-ADA8-38498928B0BF}"/>
              </a:ext>
            </a:extLst>
          </p:cNvPr>
          <p:cNvSpPr txBox="1"/>
          <p:nvPr/>
        </p:nvSpPr>
        <p:spPr>
          <a:xfrm>
            <a:off x="330199" y="1384300"/>
            <a:ext cx="510344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Reduces the number of number of components for a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Helps in visualizing variabilities within samples of the same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 the figure on the right, there are 6 experimental (</a:t>
            </a:r>
            <a:r>
              <a:rPr lang="en-US" sz="2200" b="1" dirty="0">
                <a:solidFill>
                  <a:srgbClr val="002060"/>
                </a:solidFill>
              </a:rPr>
              <a:t>Blue</a:t>
            </a:r>
            <a:r>
              <a:rPr lang="en-US" sz="2200" dirty="0"/>
              <a:t>) and 5 control conditions (</a:t>
            </a:r>
            <a:r>
              <a:rPr lang="en-US" sz="2200" b="1" dirty="0">
                <a:solidFill>
                  <a:srgbClr val="FF0000"/>
                </a:solidFill>
              </a:rPr>
              <a:t>Red</a:t>
            </a:r>
            <a:r>
              <a:rPr lang="en-US" sz="2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see, 5 control samples are quite variable, whereas 2 out of 6 experimental samples have least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Also there is variability between the experimental and the control samples.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7D53F-0EA4-40F4-A54F-F9DF5EFA0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23804" r="4153" b="28873"/>
          <a:stretch/>
        </p:blipFill>
        <p:spPr>
          <a:xfrm>
            <a:off x="6282501" y="1638300"/>
            <a:ext cx="5103447" cy="440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1B7B3-18A2-4E37-8A0C-AEA7007A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608" y="1378058"/>
            <a:ext cx="908448" cy="7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16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F44EEF-4CE8-4AB9-B2CC-56D7FCCC5A37}"/>
              </a:ext>
            </a:extLst>
          </p:cNvPr>
          <p:cNvSpPr txBox="1"/>
          <p:nvPr/>
        </p:nvSpPr>
        <p:spPr>
          <a:xfrm>
            <a:off x="480641" y="2435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Heatmaps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8356D-7C36-47B5-BBC5-D024A45E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1852"/>
          <a:stretch/>
        </p:blipFill>
        <p:spPr>
          <a:xfrm>
            <a:off x="6477000" y="1193800"/>
            <a:ext cx="5235189" cy="5539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467F7-CF4F-4FEC-AD3F-60D74C2A87D7}"/>
              </a:ext>
            </a:extLst>
          </p:cNvPr>
          <p:cNvSpPr txBox="1"/>
          <p:nvPr/>
        </p:nvSpPr>
        <p:spPr>
          <a:xfrm>
            <a:off x="660399" y="1358900"/>
            <a:ext cx="523518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Heatmaps are visual representation of the expression of genes.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In the image on the right, color ranges from dark blue (low expression) to light yellow.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Expression can be represented either raw (raw intensity in case of microarray; raw read counts in case of RNA-seq) or scaled.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Scaling of expression data can be divided into 2 parts: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2500" dirty="0"/>
              <a:t>Logarithmic scaled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2500" dirty="0"/>
              <a:t>Z-score values</a:t>
            </a:r>
          </a:p>
        </p:txBody>
      </p:sp>
    </p:spTree>
    <p:extLst>
      <p:ext uri="{BB962C8B-B14F-4D97-AF65-F5344CB8AC3E}">
        <p14:creationId xmlns:p14="http://schemas.microsoft.com/office/powerpoint/2010/main" val="27482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EC0680-400C-4E31-8AB6-D18A9CA3121F}"/>
              </a:ext>
            </a:extLst>
          </p:cNvPr>
          <p:cNvSpPr/>
          <p:nvPr/>
        </p:nvSpPr>
        <p:spPr>
          <a:xfrm>
            <a:off x="7238077" y="1598598"/>
            <a:ext cx="4247606" cy="389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42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</a:t>
            </a:r>
          </a:p>
          <a:p>
            <a:r>
              <a:rPr lang="en-US" dirty="0"/>
              <a:t>RNA 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5AC9C-A3A1-44EE-94B6-96AC2BC2E65E}"/>
              </a:ext>
            </a:extLst>
          </p:cNvPr>
          <p:cNvSpPr txBox="1"/>
          <p:nvPr/>
        </p:nvSpPr>
        <p:spPr>
          <a:xfrm>
            <a:off x="8170339" y="5698538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Microarray Probes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BAC9E-5360-4C49-BB4D-5AED8BD6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28" y="2119087"/>
            <a:ext cx="4048095" cy="2978638"/>
          </a:xfrm>
          <a:prstGeom prst="rect">
            <a:avLst/>
          </a:prstGeom>
        </p:spPr>
      </p:pic>
      <p:grpSp>
        <p:nvGrpSpPr>
          <p:cNvPr id="49" name="Group 63">
            <a:extLst>
              <a:ext uri="{FF2B5EF4-FFF2-40B4-BE49-F238E27FC236}">
                <a16:creationId xmlns:a16="http://schemas.microsoft.com/office/drawing/2014/main" id="{69C09FF8-5065-4EA1-9858-2A766B7B547A}"/>
              </a:ext>
            </a:extLst>
          </p:cNvPr>
          <p:cNvGrpSpPr>
            <a:grpSpLocks/>
          </p:cNvGrpSpPr>
          <p:nvPr/>
        </p:nvGrpSpPr>
        <p:grpSpPr bwMode="auto">
          <a:xfrm>
            <a:off x="10553980" y="2485669"/>
            <a:ext cx="560388" cy="2136986"/>
            <a:chOff x="1742" y="1964"/>
            <a:chExt cx="353" cy="1262"/>
          </a:xfrm>
        </p:grpSpPr>
        <p:sp>
          <p:nvSpPr>
            <p:cNvPr id="50" name="Freeform 64">
              <a:extLst>
                <a:ext uri="{FF2B5EF4-FFF2-40B4-BE49-F238E27FC236}">
                  <a16:creationId xmlns:a16="http://schemas.microsoft.com/office/drawing/2014/main" id="{60E41966-EE36-49F9-A093-EBC409161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" y="2193"/>
              <a:ext cx="176" cy="111"/>
            </a:xfrm>
            <a:custGeom>
              <a:avLst/>
              <a:gdLst>
                <a:gd name="T0" fmla="*/ 13 w 480"/>
                <a:gd name="T1" fmla="*/ 0 h 192"/>
                <a:gd name="T2" fmla="*/ 0 w 480"/>
                <a:gd name="T3" fmla="*/ 32 h 192"/>
                <a:gd name="T4" fmla="*/ 13 w 480"/>
                <a:gd name="T5" fmla="*/ 64 h 192"/>
                <a:gd name="T6" fmla="*/ 65 w 480"/>
                <a:gd name="T7" fmla="*/ 64 h 192"/>
                <a:gd name="T8" fmla="*/ 65 w 480"/>
                <a:gd name="T9" fmla="*/ 0 h 192"/>
                <a:gd name="T10" fmla="*/ 13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96" y="0"/>
                  </a:moveTo>
                  <a:lnTo>
                    <a:pt x="0" y="96"/>
                  </a:lnTo>
                  <a:lnTo>
                    <a:pt x="96" y="192"/>
                  </a:lnTo>
                  <a:lnTo>
                    <a:pt x="480" y="192"/>
                  </a:lnTo>
                  <a:lnTo>
                    <a:pt x="48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65">
              <a:extLst>
                <a:ext uri="{FF2B5EF4-FFF2-40B4-BE49-F238E27FC236}">
                  <a16:creationId xmlns:a16="http://schemas.microsoft.com/office/drawing/2014/main" id="{5AE425B2-677C-425B-AE32-0A30DF72B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" y="2696"/>
              <a:ext cx="176" cy="111"/>
            </a:xfrm>
            <a:custGeom>
              <a:avLst/>
              <a:gdLst>
                <a:gd name="T0" fmla="*/ 13 w 480"/>
                <a:gd name="T1" fmla="*/ 0 h 192"/>
                <a:gd name="T2" fmla="*/ 0 w 480"/>
                <a:gd name="T3" fmla="*/ 32 h 192"/>
                <a:gd name="T4" fmla="*/ 13 w 480"/>
                <a:gd name="T5" fmla="*/ 64 h 192"/>
                <a:gd name="T6" fmla="*/ 65 w 480"/>
                <a:gd name="T7" fmla="*/ 64 h 192"/>
                <a:gd name="T8" fmla="*/ 65 w 480"/>
                <a:gd name="T9" fmla="*/ 0 h 192"/>
                <a:gd name="T10" fmla="*/ 13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96" y="0"/>
                  </a:moveTo>
                  <a:lnTo>
                    <a:pt x="0" y="96"/>
                  </a:lnTo>
                  <a:lnTo>
                    <a:pt x="96" y="192"/>
                  </a:lnTo>
                  <a:lnTo>
                    <a:pt x="480" y="192"/>
                  </a:lnTo>
                  <a:lnTo>
                    <a:pt x="48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66">
              <a:extLst>
                <a:ext uri="{FF2B5EF4-FFF2-40B4-BE49-F238E27FC236}">
                  <a16:creationId xmlns:a16="http://schemas.microsoft.com/office/drawing/2014/main" id="{66462BB1-A696-4981-AA86-897941B103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360"/>
              <a:ext cx="176" cy="111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2 h 192"/>
                <a:gd name="T6" fmla="*/ 65 w 480"/>
                <a:gd name="T7" fmla="*/ 64 h 192"/>
                <a:gd name="T8" fmla="*/ 0 w 480"/>
                <a:gd name="T9" fmla="*/ 64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A2375A9C-B4CB-46B8-8818-C0D7D30929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3030"/>
              <a:ext cx="176" cy="112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3 h 192"/>
                <a:gd name="T6" fmla="*/ 65 w 480"/>
                <a:gd name="T7" fmla="*/ 65 h 192"/>
                <a:gd name="T8" fmla="*/ 0 w 480"/>
                <a:gd name="T9" fmla="*/ 65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88014EE6-7647-4718-A785-B99B69796B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855"/>
              <a:ext cx="176" cy="111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2 h 192"/>
                <a:gd name="T6" fmla="*/ 65 w 480"/>
                <a:gd name="T7" fmla="*/ 64 h 192"/>
                <a:gd name="T8" fmla="*/ 0 w 480"/>
                <a:gd name="T9" fmla="*/ 64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C0AB689B-9BC5-476E-BDC0-3A235C730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536"/>
              <a:ext cx="176" cy="112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3 h 192"/>
                <a:gd name="T6" fmla="*/ 65 w 480"/>
                <a:gd name="T7" fmla="*/ 65 h 192"/>
                <a:gd name="T8" fmla="*/ 0 w 480"/>
                <a:gd name="T9" fmla="*/ 65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70">
              <a:extLst>
                <a:ext uri="{FF2B5EF4-FFF2-40B4-BE49-F238E27FC236}">
                  <a16:creationId xmlns:a16="http://schemas.microsoft.com/office/drawing/2014/main" id="{A1A1F057-A957-467A-8818-0810F537A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8" y="2165"/>
              <a:ext cx="0" cy="1061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71">
              <a:extLst>
                <a:ext uri="{FF2B5EF4-FFF2-40B4-BE49-F238E27FC236}">
                  <a16:creationId xmlns:a16="http://schemas.microsoft.com/office/drawing/2014/main" id="{36AD32DA-36D6-43D4-B278-E26BC8BEC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964"/>
              <a:ext cx="298" cy="28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cs-CZ" altLang="cs-CZ" sz="2400">
                <a:solidFill>
                  <a:srgbClr val="00FF00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A5CD6-FA4B-43B1-8182-9A9F98093EB5}"/>
              </a:ext>
            </a:extLst>
          </p:cNvPr>
          <p:cNvSpPr/>
          <p:nvPr/>
        </p:nvSpPr>
        <p:spPr>
          <a:xfrm>
            <a:off x="8391469" y="5509900"/>
            <a:ext cx="3223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https://brb.nci.nih.gov/techreport/ExpressionProfiling.ppt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4177A-8942-4CBA-A7E5-AC42A9EDD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87562">
            <a:off x="10487142" y="1849786"/>
            <a:ext cx="1682642" cy="1505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1C0FF2-9A55-44A3-B795-DF2E4A18E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41639">
            <a:off x="8418150" y="1935735"/>
            <a:ext cx="1682642" cy="150584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FF9CB5C8-7750-4B66-ACC4-0630B33C9A1A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microarray experiments</a:t>
            </a:r>
          </a:p>
        </p:txBody>
      </p:sp>
    </p:spTree>
    <p:extLst>
      <p:ext uri="{BB962C8B-B14F-4D97-AF65-F5344CB8AC3E}">
        <p14:creationId xmlns:p14="http://schemas.microsoft.com/office/powerpoint/2010/main" val="290301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97EC9F1-67BC-4A46-996F-0125D98C9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66888"/>
              </p:ext>
            </p:extLst>
          </p:nvPr>
        </p:nvGraphicFramePr>
        <p:xfrm>
          <a:off x="228600" y="4197058"/>
          <a:ext cx="11734800" cy="20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5610200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6367276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9900980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8748378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124246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8723946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4973903"/>
                    </a:ext>
                  </a:extLst>
                </a:gridCol>
              </a:tblGrid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726"/>
                  </a:ext>
                </a:extLst>
              </a:tr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282.59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2.2e-14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1022"/>
                  </a:ext>
                </a:extLst>
              </a:tr>
            </a:tbl>
          </a:graphicData>
        </a:graphic>
      </p:graphicFrame>
      <p:pic>
        <p:nvPicPr>
          <p:cNvPr id="125" name="Picture 124">
            <a:extLst>
              <a:ext uri="{FF2B5EF4-FFF2-40B4-BE49-F238E27FC236}">
                <a16:creationId xmlns:a16="http://schemas.microsoft.com/office/drawing/2014/main" id="{34B01E31-C7D7-4604-BAFD-DBF5E00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843718"/>
            <a:ext cx="5377049" cy="99684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EDE181E-5125-486C-9117-78421098A74F}"/>
              </a:ext>
            </a:extLst>
          </p:cNvPr>
          <p:cNvSpPr txBox="1"/>
          <p:nvPr/>
        </p:nvSpPr>
        <p:spPr>
          <a:xfrm>
            <a:off x="3479800" y="177189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F2E49FE-3BE3-4B5B-A7C4-C66BC739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67" y="1619035"/>
            <a:ext cx="4741568" cy="152828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E5CC8A0-77F5-45C0-85F5-AF3AD17ED0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01266" y="12271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ABAC281-F694-4E4B-97F4-168F10AA8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04200" y="1227138"/>
            <a:ext cx="48584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93AA5F0-9517-497C-B66B-E2BC8085B7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78954" y="12271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7804029-B1FD-414B-89A5-EA808C9E73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8016" y="1227138"/>
            <a:ext cx="463484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B5FF3A-1C7C-40B9-BCC5-96C131EFA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50491" y="14271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99FADF-D44A-47BA-BB2E-490B56507E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63104" y="14271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114FA88B-642C-4C06-AAEE-66B8C2CC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06" y="1026817"/>
            <a:ext cx="2344282" cy="40079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5655C82-C172-464C-A979-A6D7B9D13203}"/>
              </a:ext>
            </a:extLst>
          </p:cNvPr>
          <p:cNvSpPr txBox="1"/>
          <p:nvPr/>
        </p:nvSpPr>
        <p:spPr>
          <a:xfrm>
            <a:off x="9185472" y="18438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12F5496-C597-435B-939B-AC3E670557E9}"/>
              </a:ext>
            </a:extLst>
          </p:cNvPr>
          <p:cNvSpPr/>
          <p:nvPr/>
        </p:nvSpPr>
        <p:spPr>
          <a:xfrm>
            <a:off x="1905000" y="2838517"/>
            <a:ext cx="3314700" cy="1174683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1896D73-D73B-4E41-9FDB-A42D3600735E}"/>
              </a:ext>
            </a:extLst>
          </p:cNvPr>
          <p:cNvSpPr txBox="1"/>
          <p:nvPr/>
        </p:nvSpPr>
        <p:spPr>
          <a:xfrm>
            <a:off x="2070100" y="2977576"/>
            <a:ext cx="302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Expression of Gene in condition 1 and condition2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B183982-7D56-4ED9-B057-DABBB6589C84}"/>
              </a:ext>
            </a:extLst>
          </p:cNvPr>
          <p:cNvSpPr txBox="1"/>
          <p:nvPr/>
        </p:nvSpPr>
        <p:spPr>
          <a:xfrm>
            <a:off x="228600" y="41975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Expression tables</a:t>
            </a:r>
          </a:p>
        </p:txBody>
      </p:sp>
    </p:spTree>
    <p:extLst>
      <p:ext uri="{BB962C8B-B14F-4D97-AF65-F5344CB8AC3E}">
        <p14:creationId xmlns:p14="http://schemas.microsoft.com/office/powerpoint/2010/main" val="928751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C5518-7112-466E-B295-6C5A76DC7188}"/>
              </a:ext>
            </a:extLst>
          </p:cNvPr>
          <p:cNvSpPr/>
          <p:nvPr/>
        </p:nvSpPr>
        <p:spPr>
          <a:xfrm>
            <a:off x="3793212" y="251752"/>
            <a:ext cx="537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Understanding output I (Hypothesis testing and </a:t>
            </a:r>
            <a:r>
              <a:rPr lang="en-US" dirty="0" err="1"/>
              <a:t>pvalue</a:t>
            </a:r>
            <a:r>
              <a:rPr lang="en-US" dirty="0"/>
              <a:t>)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97EC9F1-67BC-4A46-996F-0125D98C938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97058"/>
          <a:ext cx="11734800" cy="20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5610200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6367276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9900980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8748378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124246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8723946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4973903"/>
                    </a:ext>
                  </a:extLst>
                </a:gridCol>
              </a:tblGrid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726"/>
                  </a:ext>
                </a:extLst>
              </a:tr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282.59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2.2e-14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1022"/>
                  </a:ext>
                </a:extLst>
              </a:tr>
            </a:tbl>
          </a:graphicData>
        </a:graphic>
      </p:graphicFrame>
      <p:pic>
        <p:nvPicPr>
          <p:cNvPr id="125" name="Picture 124">
            <a:extLst>
              <a:ext uri="{FF2B5EF4-FFF2-40B4-BE49-F238E27FC236}">
                <a16:creationId xmlns:a16="http://schemas.microsoft.com/office/drawing/2014/main" id="{34B01E31-C7D7-4604-BAFD-DBF5E00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843718"/>
            <a:ext cx="5377049" cy="99684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EDE181E-5125-486C-9117-78421098A74F}"/>
              </a:ext>
            </a:extLst>
          </p:cNvPr>
          <p:cNvSpPr txBox="1"/>
          <p:nvPr/>
        </p:nvSpPr>
        <p:spPr>
          <a:xfrm>
            <a:off x="3479800" y="177189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F2E49FE-3BE3-4B5B-A7C4-C66BC739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67" y="1619035"/>
            <a:ext cx="4741568" cy="152828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E5CC8A0-77F5-45C0-85F5-AF3AD17ED0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01266" y="12271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ABAC281-F694-4E4B-97F4-168F10AA8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04200" y="1227138"/>
            <a:ext cx="48584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93AA5F0-9517-497C-B66B-E2BC8085B7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78954" y="12271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7804029-B1FD-414B-89A5-EA808C9E73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8016" y="1227138"/>
            <a:ext cx="463484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B5FF3A-1C7C-40B9-BCC5-96C131EFA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50491" y="14271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99FADF-D44A-47BA-BB2E-490B56507E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63104" y="14271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114FA88B-642C-4C06-AAEE-66B8C2CC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06" y="1026817"/>
            <a:ext cx="2344282" cy="40079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5655C82-C172-464C-A979-A6D7B9D13203}"/>
              </a:ext>
            </a:extLst>
          </p:cNvPr>
          <p:cNvSpPr txBox="1"/>
          <p:nvPr/>
        </p:nvSpPr>
        <p:spPr>
          <a:xfrm>
            <a:off x="9185472" y="18438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12F5496-C597-435B-939B-AC3E670557E9}"/>
              </a:ext>
            </a:extLst>
          </p:cNvPr>
          <p:cNvSpPr/>
          <p:nvPr/>
        </p:nvSpPr>
        <p:spPr>
          <a:xfrm>
            <a:off x="5067300" y="2896104"/>
            <a:ext cx="2616200" cy="1174683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00936-628A-4013-8B61-E999F50FB783}"/>
              </a:ext>
            </a:extLst>
          </p:cNvPr>
          <p:cNvSpPr txBox="1"/>
          <p:nvPr/>
        </p:nvSpPr>
        <p:spPr>
          <a:xfrm>
            <a:off x="5067300" y="3020438"/>
            <a:ext cx="26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Change in expression in log based 2 format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9C905-85CB-4646-BE03-9E3632FD9D0D}"/>
              </a:ext>
            </a:extLst>
          </p:cNvPr>
          <p:cNvSpPr txBox="1"/>
          <p:nvPr/>
        </p:nvSpPr>
        <p:spPr>
          <a:xfrm>
            <a:off x="228600" y="41975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Expression tables</a:t>
            </a:r>
          </a:p>
        </p:txBody>
      </p:sp>
    </p:spTree>
    <p:extLst>
      <p:ext uri="{BB962C8B-B14F-4D97-AF65-F5344CB8AC3E}">
        <p14:creationId xmlns:p14="http://schemas.microsoft.com/office/powerpoint/2010/main" val="1274706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FD3F9-FCA3-4E26-9AFE-868A31AF6B1A}"/>
              </a:ext>
            </a:extLst>
          </p:cNvPr>
          <p:cNvSpPr txBox="1"/>
          <p:nvPr/>
        </p:nvSpPr>
        <p:spPr>
          <a:xfrm>
            <a:off x="480641" y="2435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6ABE43-EC59-4B37-B013-0F27ADC7CE52}"/>
                  </a:ext>
                </a:extLst>
              </p:cNvPr>
              <p:cNvSpPr txBox="1"/>
              <p:nvPr/>
            </p:nvSpPr>
            <p:spPr>
              <a:xfrm>
                <a:off x="239340" y="1320800"/>
                <a:ext cx="11431960" cy="529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T-test is a statistical hypothesis testing to determine, if two conditions are significantly different or not.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a Transcriptomic expression:</a:t>
                </a:r>
              </a:p>
              <a:p>
                <a:pPr marL="1714500" lvl="3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Null Hypothesis (H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)= Means of expression of the gene X in 2 conditions are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equal</a:t>
                </a:r>
              </a:p>
              <a:p>
                <a:pPr marL="1714500" lvl="3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Alternative Hypothesis (H</a:t>
                </a:r>
                <a:r>
                  <a:rPr lang="en-US" sz="2400" baseline="-25000" dirty="0"/>
                  <a:t>A</a:t>
                </a:r>
                <a:r>
                  <a:rPr lang="en-US" sz="2400" dirty="0"/>
                  <a:t>)= Means of expression of the gene X in 2 conditions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 equal.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–value</a:t>
                </a:r>
                <a:r>
                  <a:rPr lang="en-US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𝑴𝒆𝒂𝒏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𝒆𝒙𝒑𝒓𝒆𝒔𝒔𝒊𝒐𝒏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𝑮𝒆𝒏𝒆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𝒄𝒐𝒏𝒅𝒊𝒕𝒊𝒐𝒏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𝑴𝒆𝒂𝒏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𝑬𝒙𝒑𝒓𝒆𝒔𝒔𝒊𝒐𝒏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𝑮𝒆𝒏𝒆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𝑪𝒐𝒏𝒅𝒊𝒕𝒊𝒐𝒏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𝑺𝒕𝒂𝒏𝒅𝒂𝒓𝒅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𝒆𝒓𝒓𝒐𝒓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𝑺𝑬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Positive t-values means condition 1 has a higher  value then condition 2; whereas negative value means expression of gene in condition 2 more than in 1.</a:t>
                </a:r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6ABE43-EC59-4B37-B013-0F27ADC7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0" y="1320800"/>
                <a:ext cx="11431960" cy="5293950"/>
              </a:xfrm>
              <a:prstGeom prst="rect">
                <a:avLst/>
              </a:prstGeom>
              <a:blipFill>
                <a:blip r:embed="rId2"/>
                <a:stretch>
                  <a:fillRect l="-693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629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FD3F9-FCA3-4E26-9AFE-868A31AF6B1A}"/>
              </a:ext>
            </a:extLst>
          </p:cNvPr>
          <p:cNvSpPr txBox="1"/>
          <p:nvPr/>
        </p:nvSpPr>
        <p:spPr>
          <a:xfrm>
            <a:off x="480641" y="2435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P-values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ABE43-EC59-4B37-B013-0F27ADC7CE52}"/>
              </a:ext>
            </a:extLst>
          </p:cNvPr>
          <p:cNvSpPr txBox="1"/>
          <p:nvPr/>
        </p:nvSpPr>
        <p:spPr>
          <a:xfrm>
            <a:off x="239340" y="1320800"/>
            <a:ext cx="1143196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/>
              <a:t>P-value is the probability of occurrence of a given event.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/>
              <a:t>In case of a t-test, higher p-value would signify the higher chance of Null Hypothesis being true. So a p-value of 0.99 means there is 99% chance that the 2 genes have same mean expression.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/>
              <a:t>Lower the p-value, lesser the chance of the null hypothesis being true, and higher chance of alternative hypothesis being true. A p-value of 0.05, would mean 5% chance of the 2 genes having, same mean expression across the two conditions.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/>
              <a:t>For biological experiments threshold for p-value is 0.05.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/>
              <a:t>P-value depends on t-value and degrees of freedom, which is generally number of samples -1.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69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97EC9F1-67BC-4A46-996F-0125D98C938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97058"/>
          <a:ext cx="11734800" cy="20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5610200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6367276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9900980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8748378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124246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8723946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4973903"/>
                    </a:ext>
                  </a:extLst>
                </a:gridCol>
              </a:tblGrid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514726"/>
                  </a:ext>
                </a:extLst>
              </a:tr>
              <a:tr h="1041907">
                <a:tc>
                  <a:txBody>
                    <a:bodyPr/>
                    <a:lstStyle/>
                    <a:p>
                      <a:r>
                        <a:rPr lang="en-US" dirty="0"/>
                        <a:t>Gene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282.59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effectLst/>
                        </a:rPr>
                        <a:t>2.2e-14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1022"/>
                  </a:ext>
                </a:extLst>
              </a:tr>
            </a:tbl>
          </a:graphicData>
        </a:graphic>
      </p:graphicFrame>
      <p:pic>
        <p:nvPicPr>
          <p:cNvPr id="125" name="Picture 124">
            <a:extLst>
              <a:ext uri="{FF2B5EF4-FFF2-40B4-BE49-F238E27FC236}">
                <a16:creationId xmlns:a16="http://schemas.microsoft.com/office/drawing/2014/main" id="{34B01E31-C7D7-4604-BAFD-DBF5E00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843718"/>
            <a:ext cx="5377049" cy="99684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EDE181E-5125-486C-9117-78421098A74F}"/>
              </a:ext>
            </a:extLst>
          </p:cNvPr>
          <p:cNvSpPr txBox="1"/>
          <p:nvPr/>
        </p:nvSpPr>
        <p:spPr>
          <a:xfrm>
            <a:off x="3479800" y="177189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F2E49FE-3BE3-4B5B-A7C4-C66BC739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67" y="1619035"/>
            <a:ext cx="4741568" cy="152828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E5CC8A0-77F5-45C0-85F5-AF3AD17ED0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01266" y="1227138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ABAC281-F694-4E4B-97F4-168F10AA8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04200" y="1227138"/>
            <a:ext cx="48584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93AA5F0-9517-497C-B66B-E2BC8085B7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78954" y="1227138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7804029-B1FD-414B-89A5-EA808C9E73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8016" y="1227138"/>
            <a:ext cx="463484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B5FF3A-1C7C-40B9-BCC5-96C131EFA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50491" y="1427163"/>
            <a:ext cx="582612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99FADF-D44A-47BA-BB2E-490B56507E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63104" y="1427163"/>
            <a:ext cx="582613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114FA88B-642C-4C06-AAEE-66B8C2CC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06" y="1026817"/>
            <a:ext cx="2344282" cy="40079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5655C82-C172-464C-A979-A6D7B9D13203}"/>
              </a:ext>
            </a:extLst>
          </p:cNvPr>
          <p:cNvSpPr txBox="1"/>
          <p:nvPr/>
        </p:nvSpPr>
        <p:spPr>
          <a:xfrm>
            <a:off x="9185472" y="18438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12F5496-C597-435B-939B-AC3E670557E9}"/>
              </a:ext>
            </a:extLst>
          </p:cNvPr>
          <p:cNvSpPr/>
          <p:nvPr/>
        </p:nvSpPr>
        <p:spPr>
          <a:xfrm>
            <a:off x="9892572" y="2425115"/>
            <a:ext cx="2070828" cy="1645223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14A4A-AE92-4B3B-AA88-E4D3D320FEC0}"/>
              </a:ext>
            </a:extLst>
          </p:cNvPr>
          <p:cNvSpPr txBox="1"/>
          <p:nvPr/>
        </p:nvSpPr>
        <p:spPr>
          <a:xfrm>
            <a:off x="9892572" y="2707477"/>
            <a:ext cx="1918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Adjusted p-value for multiple test error correction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DE5FD-DEB3-4359-9792-E2967BBAF816}"/>
              </a:ext>
            </a:extLst>
          </p:cNvPr>
          <p:cNvSpPr txBox="1"/>
          <p:nvPr/>
        </p:nvSpPr>
        <p:spPr>
          <a:xfrm>
            <a:off x="228600" y="41975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Differential Expression tables</a:t>
            </a:r>
          </a:p>
        </p:txBody>
      </p:sp>
    </p:spTree>
    <p:extLst>
      <p:ext uri="{BB962C8B-B14F-4D97-AF65-F5344CB8AC3E}">
        <p14:creationId xmlns:p14="http://schemas.microsoft.com/office/powerpoint/2010/main" val="4008115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7E42E-2F07-4212-87EB-1E1EE876F8FB}"/>
              </a:ext>
            </a:extLst>
          </p:cNvPr>
          <p:cNvSpPr txBox="1"/>
          <p:nvPr/>
        </p:nvSpPr>
        <p:spPr>
          <a:xfrm>
            <a:off x="391741" y="2562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Adjusted 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699E1-F6EA-43EE-B180-5C3F0F93A1B7}"/>
                  </a:ext>
                </a:extLst>
              </p:cNvPr>
              <p:cNvSpPr txBox="1"/>
              <p:nvPr/>
            </p:nvSpPr>
            <p:spPr>
              <a:xfrm>
                <a:off x="203200" y="1358900"/>
                <a:ext cx="11518900" cy="5656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Multiple hypothesis testing leads to the rejection of True Positives. So, the p-value is not the measure of the significance of the test.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 reduce the error rate p values need to be corrected.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Most of the differential expression tools calculate adjusted p-value by 2 methods </a:t>
                </a: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2000" b="1" dirty="0"/>
                  <a:t>Bonferroni Correction: </a:t>
                </a:r>
                <a:r>
                  <a:rPr lang="en-US" sz="2000" dirty="0"/>
                  <a:t>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000" b="1" dirty="0"/>
                  <a:t>Adjusted p-value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𝒗𝒂𝒍𝒖𝒆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𝒇𝒐𝒓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𝒕𝒉𝒆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𝒆𝒙𝒑𝒆𝒓𝒊𝒎𝒆𝒏𝒕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𝑵𝒖𝒎𝒃𝒆𝒓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𝒔𝒂𝒎𝒑𝒍𝒆𝒔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000" b="1" dirty="0"/>
                  <a:t>Compare it with adjusted p-value threshold (0.05). If less; than alternative hypothesis significant.</a:t>
                </a: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2000" b="1" dirty="0" err="1"/>
                  <a:t>Benjamini</a:t>
                </a:r>
                <a:r>
                  <a:rPr lang="en-US" sz="2000" b="1" dirty="0"/>
                  <a:t> Hochberg  False Discovery Rate (FDR): </a:t>
                </a:r>
                <a:r>
                  <a:rPr lang="en-US" sz="2000" dirty="0"/>
                  <a:t>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000" b="1" dirty="0"/>
                  <a:t>Sort the frequency in ascending order and rank them, i.e. lowest  p-value is rank 1, next rank 2 and so on.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000" b="1" dirty="0"/>
                  <a:t>F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𝐃𝐑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𝑹𝒂𝒏𝒌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𝒕𝒉𝒆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𝒗𝒂𝒍𝒖𝒆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𝑵𝒖𝒎𝒃𝒆𝒓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𝒔𝒂𝒎𝒑𝒍𝒆𝒔</m:t>
                        </m:r>
                      </m:den>
                    </m:f>
                  </m:oMath>
                </a14:m>
                <a:r>
                  <a:rPr lang="en-US" sz="2000" b="1" dirty="0"/>
                  <a:t>)*False Discovery rate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sz="2000" b="1" dirty="0"/>
                  <a:t>Compare it with q-value threshold (0.05). If less; than alternative hypothesis significant.</a:t>
                </a:r>
              </a:p>
              <a:p>
                <a:pPr lvl="2"/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For Multiple testing q-value is the best way to measure significance.</a:t>
                </a:r>
              </a:p>
              <a:p>
                <a:r>
                  <a:rPr lang="en-US" sz="2000" b="1" dirty="0">
                    <a:hlinkClick r:id="rId2"/>
                  </a:rPr>
                  <a:t>https://www.nature.com/news/statisticians-issue-warning-over-misuse-of-p-values-1.19503</a:t>
                </a:r>
                <a:endParaRPr lang="en-US" sz="2000" b="1" dirty="0"/>
              </a:p>
              <a:p>
                <a:pPr lvl="2"/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699E1-F6EA-43EE-B180-5C3F0F93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1358900"/>
                <a:ext cx="11518900" cy="5656292"/>
              </a:xfrm>
              <a:prstGeom prst="rect">
                <a:avLst/>
              </a:prstGeom>
              <a:blipFill>
                <a:blip r:embed="rId3"/>
                <a:stretch>
                  <a:fillRect l="-529" t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144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49E948E-D476-44F8-B15E-A7897CC178CF}"/>
              </a:ext>
            </a:extLst>
          </p:cNvPr>
          <p:cNvSpPr/>
          <p:nvPr/>
        </p:nvSpPr>
        <p:spPr>
          <a:xfrm>
            <a:off x="51515" y="4156128"/>
            <a:ext cx="3882811" cy="2547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6B35E-23E5-4C6B-ACAA-2F64F8BB6343}"/>
              </a:ext>
            </a:extLst>
          </p:cNvPr>
          <p:cNvSpPr txBox="1"/>
          <p:nvPr/>
        </p:nvSpPr>
        <p:spPr>
          <a:xfrm>
            <a:off x="201241" y="154648"/>
            <a:ext cx="10651867" cy="701731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Museo 3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What to do with significant genes?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21C0B-36B6-41E1-931A-3CBA057CE2B4}"/>
              </a:ext>
            </a:extLst>
          </p:cNvPr>
          <p:cNvSpPr/>
          <p:nvPr/>
        </p:nvSpPr>
        <p:spPr>
          <a:xfrm>
            <a:off x="3771900" y="1079500"/>
            <a:ext cx="3860800" cy="1003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Significant Gene List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351C45-CE07-4A27-9903-89C14A99A050}"/>
              </a:ext>
            </a:extLst>
          </p:cNvPr>
          <p:cNvCxnSpPr>
            <a:stCxn id="5" idx="2"/>
          </p:cNvCxnSpPr>
          <p:nvPr/>
        </p:nvCxnSpPr>
        <p:spPr>
          <a:xfrm>
            <a:off x="5702300" y="2082800"/>
            <a:ext cx="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6CA2AC-EBD6-442C-8625-8E55E8827D22}"/>
              </a:ext>
            </a:extLst>
          </p:cNvPr>
          <p:cNvCxnSpPr>
            <a:cxnSpLocks/>
          </p:cNvCxnSpPr>
          <p:nvPr/>
        </p:nvCxnSpPr>
        <p:spPr>
          <a:xfrm>
            <a:off x="1854200" y="2578100"/>
            <a:ext cx="760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25DAE-2029-492A-8998-340316FAE816}"/>
              </a:ext>
            </a:extLst>
          </p:cNvPr>
          <p:cNvCxnSpPr>
            <a:cxnSpLocks/>
          </p:cNvCxnSpPr>
          <p:nvPr/>
        </p:nvCxnSpPr>
        <p:spPr>
          <a:xfrm>
            <a:off x="1866900" y="2552700"/>
            <a:ext cx="12700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3206CD-AFA4-4A0A-84C3-B6ED98B59073}"/>
              </a:ext>
            </a:extLst>
          </p:cNvPr>
          <p:cNvCxnSpPr>
            <a:cxnSpLocks/>
          </p:cNvCxnSpPr>
          <p:nvPr/>
        </p:nvCxnSpPr>
        <p:spPr>
          <a:xfrm>
            <a:off x="9448800" y="2578100"/>
            <a:ext cx="12700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6B6A6-F5C1-47FB-9D69-D6D222BCF0D6}"/>
              </a:ext>
            </a:extLst>
          </p:cNvPr>
          <p:cNvSpPr/>
          <p:nvPr/>
        </p:nvSpPr>
        <p:spPr>
          <a:xfrm>
            <a:off x="51515" y="3454400"/>
            <a:ext cx="3882811" cy="7017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Functional Annotation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73F74E1-6D16-4F95-ABFA-FEFE70AD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82" y="4279899"/>
            <a:ext cx="2581275" cy="5905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D0E981-8AF0-4A96-9B01-454E2BC9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2" y="5015374"/>
            <a:ext cx="2613726" cy="5905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ECE702-7827-4B25-826D-A951A3C81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4" y="5669863"/>
            <a:ext cx="3186986" cy="9868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3ABDAF-FC5E-4D98-BB9B-8ED0E80EBCD9}"/>
              </a:ext>
            </a:extLst>
          </p:cNvPr>
          <p:cNvSpPr/>
          <p:nvPr/>
        </p:nvSpPr>
        <p:spPr>
          <a:xfrm>
            <a:off x="7519115" y="4181528"/>
            <a:ext cx="3882811" cy="2547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C9AD6B-6276-4E30-8DD6-A3F4E6F38C07}"/>
              </a:ext>
            </a:extLst>
          </p:cNvPr>
          <p:cNvSpPr/>
          <p:nvPr/>
        </p:nvSpPr>
        <p:spPr>
          <a:xfrm>
            <a:off x="7519115" y="3479800"/>
            <a:ext cx="3882811" cy="7017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Interaction Database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F3EB581-54C8-4EAD-9BB4-A118BE49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075" y="4356099"/>
            <a:ext cx="2228850" cy="4286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8220724-B0D8-48A9-B5E1-09630B05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137" y="4967748"/>
            <a:ext cx="2981325" cy="685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C62A50-5440-43EA-A835-35DFB3438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569" y="5822744"/>
            <a:ext cx="2321861" cy="6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EC0680-400C-4E31-8AB6-D18A9CA3121F}"/>
              </a:ext>
            </a:extLst>
          </p:cNvPr>
          <p:cNvSpPr/>
          <p:nvPr/>
        </p:nvSpPr>
        <p:spPr>
          <a:xfrm>
            <a:off x="7238077" y="1598598"/>
            <a:ext cx="4247606" cy="389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</a:t>
            </a:r>
          </a:p>
          <a:p>
            <a:r>
              <a:rPr lang="en-US" dirty="0"/>
              <a:t>RNA 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5AC9C-A3A1-44EE-94B6-96AC2BC2E65E}"/>
              </a:ext>
            </a:extLst>
          </p:cNvPr>
          <p:cNvSpPr txBox="1"/>
          <p:nvPr/>
        </p:nvSpPr>
        <p:spPr>
          <a:xfrm>
            <a:off x="8170339" y="5698538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Microarray Probes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BAC9E-5360-4C49-BB4D-5AED8BD6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28" y="2119087"/>
            <a:ext cx="4048095" cy="2978638"/>
          </a:xfrm>
          <a:prstGeom prst="rect">
            <a:avLst/>
          </a:prstGeom>
        </p:spPr>
      </p:pic>
      <p:grpSp>
        <p:nvGrpSpPr>
          <p:cNvPr id="49" name="Group 63">
            <a:extLst>
              <a:ext uri="{FF2B5EF4-FFF2-40B4-BE49-F238E27FC236}">
                <a16:creationId xmlns:a16="http://schemas.microsoft.com/office/drawing/2014/main" id="{69C09FF8-5065-4EA1-9858-2A766B7B547A}"/>
              </a:ext>
            </a:extLst>
          </p:cNvPr>
          <p:cNvGrpSpPr>
            <a:grpSpLocks/>
          </p:cNvGrpSpPr>
          <p:nvPr/>
        </p:nvGrpSpPr>
        <p:grpSpPr bwMode="auto">
          <a:xfrm>
            <a:off x="9678173" y="2575415"/>
            <a:ext cx="560388" cy="2136986"/>
            <a:chOff x="1742" y="1964"/>
            <a:chExt cx="353" cy="1262"/>
          </a:xfrm>
        </p:grpSpPr>
        <p:sp>
          <p:nvSpPr>
            <p:cNvPr id="50" name="Freeform 64">
              <a:extLst>
                <a:ext uri="{FF2B5EF4-FFF2-40B4-BE49-F238E27FC236}">
                  <a16:creationId xmlns:a16="http://schemas.microsoft.com/office/drawing/2014/main" id="{60E41966-EE36-49F9-A093-EBC409161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" y="2193"/>
              <a:ext cx="176" cy="111"/>
            </a:xfrm>
            <a:custGeom>
              <a:avLst/>
              <a:gdLst>
                <a:gd name="T0" fmla="*/ 13 w 480"/>
                <a:gd name="T1" fmla="*/ 0 h 192"/>
                <a:gd name="T2" fmla="*/ 0 w 480"/>
                <a:gd name="T3" fmla="*/ 32 h 192"/>
                <a:gd name="T4" fmla="*/ 13 w 480"/>
                <a:gd name="T5" fmla="*/ 64 h 192"/>
                <a:gd name="T6" fmla="*/ 65 w 480"/>
                <a:gd name="T7" fmla="*/ 64 h 192"/>
                <a:gd name="T8" fmla="*/ 65 w 480"/>
                <a:gd name="T9" fmla="*/ 0 h 192"/>
                <a:gd name="T10" fmla="*/ 13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96" y="0"/>
                  </a:moveTo>
                  <a:lnTo>
                    <a:pt x="0" y="96"/>
                  </a:lnTo>
                  <a:lnTo>
                    <a:pt x="96" y="192"/>
                  </a:lnTo>
                  <a:lnTo>
                    <a:pt x="480" y="192"/>
                  </a:lnTo>
                  <a:lnTo>
                    <a:pt x="48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65">
              <a:extLst>
                <a:ext uri="{FF2B5EF4-FFF2-40B4-BE49-F238E27FC236}">
                  <a16:creationId xmlns:a16="http://schemas.microsoft.com/office/drawing/2014/main" id="{5AE425B2-677C-425B-AE32-0A30DF72B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" y="2696"/>
              <a:ext cx="176" cy="111"/>
            </a:xfrm>
            <a:custGeom>
              <a:avLst/>
              <a:gdLst>
                <a:gd name="T0" fmla="*/ 13 w 480"/>
                <a:gd name="T1" fmla="*/ 0 h 192"/>
                <a:gd name="T2" fmla="*/ 0 w 480"/>
                <a:gd name="T3" fmla="*/ 32 h 192"/>
                <a:gd name="T4" fmla="*/ 13 w 480"/>
                <a:gd name="T5" fmla="*/ 64 h 192"/>
                <a:gd name="T6" fmla="*/ 65 w 480"/>
                <a:gd name="T7" fmla="*/ 64 h 192"/>
                <a:gd name="T8" fmla="*/ 65 w 480"/>
                <a:gd name="T9" fmla="*/ 0 h 192"/>
                <a:gd name="T10" fmla="*/ 13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96" y="0"/>
                  </a:moveTo>
                  <a:lnTo>
                    <a:pt x="0" y="96"/>
                  </a:lnTo>
                  <a:lnTo>
                    <a:pt x="96" y="192"/>
                  </a:lnTo>
                  <a:lnTo>
                    <a:pt x="480" y="192"/>
                  </a:lnTo>
                  <a:lnTo>
                    <a:pt x="48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66">
              <a:extLst>
                <a:ext uri="{FF2B5EF4-FFF2-40B4-BE49-F238E27FC236}">
                  <a16:creationId xmlns:a16="http://schemas.microsoft.com/office/drawing/2014/main" id="{66462BB1-A696-4981-AA86-897941B103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360"/>
              <a:ext cx="176" cy="111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2 h 192"/>
                <a:gd name="T6" fmla="*/ 65 w 480"/>
                <a:gd name="T7" fmla="*/ 64 h 192"/>
                <a:gd name="T8" fmla="*/ 0 w 480"/>
                <a:gd name="T9" fmla="*/ 64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A2375A9C-B4CB-46B8-8818-C0D7D30929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3030"/>
              <a:ext cx="176" cy="112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3 h 192"/>
                <a:gd name="T6" fmla="*/ 65 w 480"/>
                <a:gd name="T7" fmla="*/ 65 h 192"/>
                <a:gd name="T8" fmla="*/ 0 w 480"/>
                <a:gd name="T9" fmla="*/ 65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88014EE6-7647-4718-A785-B99B69796B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855"/>
              <a:ext cx="176" cy="111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2 h 192"/>
                <a:gd name="T6" fmla="*/ 65 w 480"/>
                <a:gd name="T7" fmla="*/ 64 h 192"/>
                <a:gd name="T8" fmla="*/ 0 w 480"/>
                <a:gd name="T9" fmla="*/ 64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C0AB689B-9BC5-476E-BDC0-3A235C730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" y="2536"/>
              <a:ext cx="176" cy="112"/>
            </a:xfrm>
            <a:custGeom>
              <a:avLst/>
              <a:gdLst>
                <a:gd name="T0" fmla="*/ 0 w 480"/>
                <a:gd name="T1" fmla="*/ 0 h 192"/>
                <a:gd name="T2" fmla="*/ 65 w 480"/>
                <a:gd name="T3" fmla="*/ 0 h 192"/>
                <a:gd name="T4" fmla="*/ 52 w 480"/>
                <a:gd name="T5" fmla="*/ 33 h 192"/>
                <a:gd name="T6" fmla="*/ 65 w 480"/>
                <a:gd name="T7" fmla="*/ 65 h 192"/>
                <a:gd name="T8" fmla="*/ 0 w 480"/>
                <a:gd name="T9" fmla="*/ 65 h 192"/>
                <a:gd name="T10" fmla="*/ 0 w 480"/>
                <a:gd name="T11" fmla="*/ 0 h 1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192"/>
                <a:gd name="T20" fmla="*/ 480 w 480"/>
                <a:gd name="T21" fmla="*/ 192 h 1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384" y="96"/>
                  </a:lnTo>
                  <a:lnTo>
                    <a:pt x="48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70">
              <a:extLst>
                <a:ext uri="{FF2B5EF4-FFF2-40B4-BE49-F238E27FC236}">
                  <a16:creationId xmlns:a16="http://schemas.microsoft.com/office/drawing/2014/main" id="{A1A1F057-A957-467A-8818-0810F537A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8" y="2165"/>
              <a:ext cx="0" cy="1061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71">
              <a:extLst>
                <a:ext uri="{FF2B5EF4-FFF2-40B4-BE49-F238E27FC236}">
                  <a16:creationId xmlns:a16="http://schemas.microsoft.com/office/drawing/2014/main" id="{36AD32DA-36D6-43D4-B278-E26BC8BEC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964"/>
              <a:ext cx="298" cy="28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cs-CZ" altLang="cs-CZ" sz="2400">
                <a:solidFill>
                  <a:srgbClr val="00FF00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A5CD6-FA4B-43B1-8182-9A9F98093EB5}"/>
              </a:ext>
            </a:extLst>
          </p:cNvPr>
          <p:cNvSpPr/>
          <p:nvPr/>
        </p:nvSpPr>
        <p:spPr>
          <a:xfrm>
            <a:off x="8391469" y="5509900"/>
            <a:ext cx="3223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https://brb.nci.nih.gov/techreport/ExpressionProfiling.ppt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4177A-8942-4CBA-A7E5-AC42A9EDD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87562">
            <a:off x="10487142" y="1849786"/>
            <a:ext cx="1682642" cy="150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D034E-6007-476B-9FD1-7E85D8A97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86043">
            <a:off x="8267265" y="1986613"/>
            <a:ext cx="1802252" cy="1612885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DB83D36-9BFC-4327-98DE-D12786658B77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microarray experiments</a:t>
            </a:r>
          </a:p>
        </p:txBody>
      </p:sp>
    </p:spTree>
    <p:extLst>
      <p:ext uri="{BB962C8B-B14F-4D97-AF65-F5344CB8AC3E}">
        <p14:creationId xmlns:p14="http://schemas.microsoft.com/office/powerpoint/2010/main" val="323031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</a:t>
            </a:r>
          </a:p>
          <a:p>
            <a:r>
              <a:rPr lang="en-US" dirty="0"/>
              <a:t>RNA 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5AC9C-A3A1-44EE-94B6-96AC2BC2E65E}"/>
              </a:ext>
            </a:extLst>
          </p:cNvPr>
          <p:cNvSpPr txBox="1"/>
          <p:nvPr/>
        </p:nvSpPr>
        <p:spPr>
          <a:xfrm>
            <a:off x="8170339" y="5698538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Microarray 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8F7BC-710A-4B9F-95BC-5852C6430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79" y="1788746"/>
            <a:ext cx="2895851" cy="38062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6E766AF-E50F-496D-8FB9-65BBC3CD76BC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microarray experiments</a:t>
            </a:r>
          </a:p>
        </p:txBody>
      </p:sp>
    </p:spTree>
    <p:extLst>
      <p:ext uri="{BB962C8B-B14F-4D97-AF65-F5344CB8AC3E}">
        <p14:creationId xmlns:p14="http://schemas.microsoft.com/office/powerpoint/2010/main" val="394193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64C9F3-45A3-432D-B04D-6B7AF107811A}"/>
              </a:ext>
            </a:extLst>
          </p:cNvPr>
          <p:cNvSpPr/>
          <p:nvPr/>
        </p:nvSpPr>
        <p:spPr>
          <a:xfrm>
            <a:off x="703385" y="1380391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E5B4C-60E0-4A0F-8941-CFA67189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" y="1553217"/>
            <a:ext cx="1042506" cy="186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3960F-A49C-4CCA-B27E-C418B2E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7" y="4183196"/>
            <a:ext cx="1048603" cy="1865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5422D5-8040-4F71-B35B-4507EB361050}"/>
              </a:ext>
            </a:extLst>
          </p:cNvPr>
          <p:cNvSpPr/>
          <p:nvPr/>
        </p:nvSpPr>
        <p:spPr>
          <a:xfrm>
            <a:off x="715109" y="4056179"/>
            <a:ext cx="1362808" cy="2154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8AA38-BB2D-4B96-8D84-0B17EE46BFCA}"/>
              </a:ext>
            </a:extLst>
          </p:cNvPr>
          <p:cNvSpPr/>
          <p:nvPr/>
        </p:nvSpPr>
        <p:spPr>
          <a:xfrm>
            <a:off x="703385" y="1081451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F295-B62F-4593-8B8C-C124C436BB59}"/>
              </a:ext>
            </a:extLst>
          </p:cNvPr>
          <p:cNvSpPr/>
          <p:nvPr/>
        </p:nvSpPr>
        <p:spPr>
          <a:xfrm>
            <a:off x="706317" y="3757240"/>
            <a:ext cx="1362808" cy="29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C47F5-3A28-497A-9440-089F37E33DAF}"/>
              </a:ext>
            </a:extLst>
          </p:cNvPr>
          <p:cNvSpPr txBox="1"/>
          <p:nvPr/>
        </p:nvSpPr>
        <p:spPr>
          <a:xfrm>
            <a:off x="4007946" y="1022692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22492-89E2-4985-9C76-E40971603403}"/>
              </a:ext>
            </a:extLst>
          </p:cNvPr>
          <p:cNvCxnSpPr>
            <a:stCxn id="5" idx="3"/>
          </p:cNvCxnSpPr>
          <p:nvPr/>
        </p:nvCxnSpPr>
        <p:spPr>
          <a:xfrm flipV="1">
            <a:off x="2066193" y="245326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1C31C38-A51C-48D5-AB88-A1ED9E1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1788746"/>
            <a:ext cx="1298561" cy="13290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0CCEF-776B-40AD-9950-438A38FE0FB6}"/>
              </a:ext>
            </a:extLst>
          </p:cNvPr>
          <p:cNvSpPr txBox="1"/>
          <p:nvPr/>
        </p:nvSpPr>
        <p:spPr>
          <a:xfrm>
            <a:off x="4007946" y="3715330"/>
            <a:ext cx="13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RNA</a:t>
            </a:r>
          </a:p>
          <a:p>
            <a:r>
              <a:rPr lang="en-US" dirty="0"/>
              <a:t>Samples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89143F-461D-4884-A43F-8CB76E73277E}"/>
              </a:ext>
            </a:extLst>
          </p:cNvPr>
          <p:cNvCxnSpPr/>
          <p:nvPr/>
        </p:nvCxnSpPr>
        <p:spPr>
          <a:xfrm flipV="1">
            <a:off x="2066193" y="5145906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95B6F7E-D234-4315-A6C5-F9ABF7D1C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946" y="4481384"/>
            <a:ext cx="1298561" cy="132904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BD6BE4-A8F3-4197-9BD9-836E23FDA85A}"/>
              </a:ext>
            </a:extLst>
          </p:cNvPr>
          <p:cNvCxnSpPr/>
          <p:nvPr/>
        </p:nvCxnSpPr>
        <p:spPr>
          <a:xfrm flipV="1">
            <a:off x="5296324" y="2427252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B8A95D-0F7B-4F65-9975-0396CB9B4E02}"/>
              </a:ext>
            </a:extLst>
          </p:cNvPr>
          <p:cNvCxnSpPr/>
          <p:nvPr/>
        </p:nvCxnSpPr>
        <p:spPr>
          <a:xfrm flipV="1">
            <a:off x="5337214" y="5211338"/>
            <a:ext cx="1941753" cy="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CCB374-C058-4217-BB3F-4FA7DC7671FF}"/>
              </a:ext>
            </a:extLst>
          </p:cNvPr>
          <p:cNvSpPr txBox="1"/>
          <p:nvPr/>
        </p:nvSpPr>
        <p:spPr>
          <a:xfrm>
            <a:off x="8661602" y="5719507"/>
            <a:ext cx="179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Illumina </a:t>
            </a:r>
            <a:r>
              <a:rPr lang="en-US" b="1" dirty="0" err="1"/>
              <a:t>Nextseq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469B3-C521-47BC-8018-E66EE098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088" y="1788746"/>
            <a:ext cx="4053595" cy="378671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7E68ED1-2D8B-4C7A-82CC-0840E524D050}"/>
              </a:ext>
            </a:extLst>
          </p:cNvPr>
          <p:cNvSpPr txBox="1">
            <a:spLocks/>
          </p:cNvSpPr>
          <p:nvPr/>
        </p:nvSpPr>
        <p:spPr>
          <a:xfrm>
            <a:off x="260611" y="69921"/>
            <a:ext cx="10515600" cy="874594"/>
          </a:xfrm>
          <a:prstGeom prst="rect">
            <a:avLst/>
          </a:prstGeom>
          <a:solidFill>
            <a:srgbClr val="D5FFFA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 of a </a:t>
            </a:r>
            <a:r>
              <a:rPr lang="en-US" dirty="0" err="1"/>
              <a:t>RNAseq</a:t>
            </a:r>
            <a:r>
              <a:rPr lang="en-US" dirty="0"/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110110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2925</Words>
  <Application>Microsoft Office PowerPoint</Application>
  <PresentationFormat>Widescreen</PresentationFormat>
  <Paragraphs>584</Paragraphs>
  <Slides>66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Museo 300</vt:lpstr>
      <vt:lpstr>Wingdings</vt:lpstr>
      <vt:lpstr>Office Theme</vt:lpstr>
      <vt:lpstr>Transcriptomics : Microarrays and RNASeq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Replicates – why? </vt:lpstr>
      <vt:lpstr>Replicates</vt:lpstr>
      <vt:lpstr>Replicates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Length</vt:lpstr>
      <vt:lpstr>Coverage</vt:lpstr>
      <vt:lpstr>Coverage (DNA)</vt:lpstr>
      <vt:lpstr>Coverage</vt:lpstr>
      <vt:lpstr>Coverage (RNA)</vt:lpstr>
      <vt:lpstr>Coverage (RNA)</vt:lpstr>
      <vt:lpstr>Coverage (RNA)</vt:lpstr>
      <vt:lpstr>Sample and Library Preparation</vt:lpstr>
      <vt:lpstr>Single end and Paired end</vt:lpstr>
      <vt:lpstr>PolyA or RiboDepletion? (RNA)</vt:lpstr>
      <vt:lpstr>PowerPoint Presentation</vt:lpstr>
      <vt:lpstr>Fastq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Beware of concluding fold change from small numbers of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Transcriptomics I: Microarrays</dc:title>
  <dc:creator>Vilain Lab</dc:creator>
  <cp:lastModifiedBy>Vilain Lab</cp:lastModifiedBy>
  <cp:revision>65</cp:revision>
  <dcterms:created xsi:type="dcterms:W3CDTF">2019-02-08T02:19:19Z</dcterms:created>
  <dcterms:modified xsi:type="dcterms:W3CDTF">2019-03-07T23:10:53Z</dcterms:modified>
</cp:coreProperties>
</file>